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8"/>
  </p:notesMasterIdLst>
  <p:sldIdLst>
    <p:sldId id="264" r:id="rId5"/>
    <p:sldId id="878" r:id="rId6"/>
    <p:sldId id="260" r:id="rId7"/>
    <p:sldId id="879" r:id="rId8"/>
    <p:sldId id="880" r:id="rId9"/>
    <p:sldId id="881" r:id="rId10"/>
    <p:sldId id="871" r:id="rId11"/>
    <p:sldId id="872" r:id="rId12"/>
    <p:sldId id="873" r:id="rId13"/>
    <p:sldId id="874" r:id="rId14"/>
    <p:sldId id="875" r:id="rId15"/>
    <p:sldId id="876" r:id="rId16"/>
    <p:sldId id="882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EB131AF-A668-7AD0-29ED-019E8C46D9F2}" name="Maarten De Bolle" initials="MDB" userId="S::Maarten.debolle@digitalemethode.be::5e1275cb-2ada-47b5-a984-52f44f497d2b" providerId="AD"/>
  <p188:author id="{8375EDB5-7175-3F9F-BCDC-DF0D35D12C3B}" name="Marlies Scheveneels" initials="MS" userId="S::marlies.scheveneels@digitalemethode.be::f7a6b644-b488-431a-9db2-c1f3b3b43949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6523"/>
    <a:srgbClr val="000000"/>
    <a:srgbClr val="FFFFFF"/>
    <a:srgbClr val="FFE2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E04623C-79C1-4824-8A3C-D871546EEA47}" v="32" dt="2023-12-15T14:11:11.40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85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8/10/relationships/authors" Target="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F37FDC-EB58-4031-9DBB-F4E1EE78FA4C}" type="datetimeFigureOut">
              <a:rPr lang="nl-BE" smtClean="0"/>
              <a:t>23/07/2024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546333-C86D-4CD2-BBD2-F0E12BCDDE40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3136216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4">
            <a:extLst>
              <a:ext uri="{FF2B5EF4-FFF2-40B4-BE49-F238E27FC236}">
                <a16:creationId xmlns:a16="http://schemas.microsoft.com/office/drawing/2014/main" id="{C11ADD3A-5295-291B-82E0-7E229F833DEE}"/>
              </a:ext>
            </a:extLst>
          </p:cNvPr>
          <p:cNvCxnSpPr>
            <a:cxnSpLocks/>
          </p:cNvCxnSpPr>
          <p:nvPr userDrawn="1"/>
        </p:nvCxnSpPr>
        <p:spPr>
          <a:xfrm>
            <a:off x="11887200" y="5977714"/>
            <a:ext cx="0" cy="679507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">
            <a:extLst>
              <a:ext uri="{FF2B5EF4-FFF2-40B4-BE49-F238E27FC236}">
                <a16:creationId xmlns:a16="http://schemas.microsoft.com/office/drawing/2014/main" id="{EE04E5FA-6873-073D-B960-A95CB629C83F}"/>
              </a:ext>
            </a:extLst>
          </p:cNvPr>
          <p:cNvCxnSpPr/>
          <p:nvPr userDrawn="1"/>
        </p:nvCxnSpPr>
        <p:spPr>
          <a:xfrm>
            <a:off x="469900" y="457200"/>
            <a:ext cx="0" cy="6858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le 7">
            <a:extLst>
              <a:ext uri="{FF2B5EF4-FFF2-40B4-BE49-F238E27FC236}">
                <a16:creationId xmlns:a16="http://schemas.microsoft.com/office/drawing/2014/main" id="{3A821CAF-B399-BB61-B0BA-F494D728BD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4200" y="365552"/>
            <a:ext cx="3632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30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pic>
        <p:nvPicPr>
          <p:cNvPr id="3" name="Afbeelding 2" descr="Afbeelding met tekst, Lettertype, Graphics, schermopname&#10;&#10;Automatisch gegenereerde beschrijving">
            <a:extLst>
              <a:ext uri="{FF2B5EF4-FFF2-40B4-BE49-F238E27FC236}">
                <a16:creationId xmlns:a16="http://schemas.microsoft.com/office/drawing/2014/main" id="{8B525A85-9539-B84F-CF9A-92125FEE415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7076" y="5977714"/>
            <a:ext cx="1494736" cy="679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00545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1">
            <a:extLst>
              <a:ext uri="{FF2B5EF4-FFF2-40B4-BE49-F238E27FC236}">
                <a16:creationId xmlns:a16="http://schemas.microsoft.com/office/drawing/2014/main" id="{0AFE940D-A99C-0A42-2C7F-614EDFC13A24}"/>
              </a:ext>
            </a:extLst>
          </p:cNvPr>
          <p:cNvCxnSpPr/>
          <p:nvPr userDrawn="1"/>
        </p:nvCxnSpPr>
        <p:spPr>
          <a:xfrm>
            <a:off x="469900" y="457200"/>
            <a:ext cx="0" cy="6858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7">
            <a:extLst>
              <a:ext uri="{FF2B5EF4-FFF2-40B4-BE49-F238E27FC236}">
                <a16:creationId xmlns:a16="http://schemas.microsoft.com/office/drawing/2014/main" id="{F34E6657-BADB-38CB-415A-F1FE1DDF164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4200" y="365552"/>
            <a:ext cx="3632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30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pic>
        <p:nvPicPr>
          <p:cNvPr id="2" name="Afbeelding 1" descr="Afbeelding met tekst, Lettertype, Graphics, schermopname&#10;&#10;Automatisch gegenereerde beschrijving">
            <a:extLst>
              <a:ext uri="{FF2B5EF4-FFF2-40B4-BE49-F238E27FC236}">
                <a16:creationId xmlns:a16="http://schemas.microsoft.com/office/drawing/2014/main" id="{043240B8-CBE8-25A5-5426-4B0ED45D4DB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7076" y="5977714"/>
            <a:ext cx="1494736" cy="679507"/>
          </a:xfrm>
          <a:prstGeom prst="rect">
            <a:avLst/>
          </a:prstGeom>
        </p:spPr>
      </p:pic>
      <p:cxnSp>
        <p:nvCxnSpPr>
          <p:cNvPr id="3" name="Straight Connector 4">
            <a:extLst>
              <a:ext uri="{FF2B5EF4-FFF2-40B4-BE49-F238E27FC236}">
                <a16:creationId xmlns:a16="http://schemas.microsoft.com/office/drawing/2014/main" id="{69F75482-5E6B-3300-C194-EBEB5682EC4B}"/>
              </a:ext>
            </a:extLst>
          </p:cNvPr>
          <p:cNvCxnSpPr>
            <a:cxnSpLocks/>
          </p:cNvCxnSpPr>
          <p:nvPr userDrawn="1"/>
        </p:nvCxnSpPr>
        <p:spPr>
          <a:xfrm>
            <a:off x="11887200" y="5977714"/>
            <a:ext cx="0" cy="679507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24076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EFAUL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">
            <a:extLst>
              <a:ext uri="{FF2B5EF4-FFF2-40B4-BE49-F238E27FC236}">
                <a16:creationId xmlns:a16="http://schemas.microsoft.com/office/drawing/2014/main" id="{EF84BE69-C3DC-24A0-F7AB-973AC5C755AC}"/>
              </a:ext>
            </a:extLst>
          </p:cNvPr>
          <p:cNvCxnSpPr/>
          <p:nvPr userDrawn="1"/>
        </p:nvCxnSpPr>
        <p:spPr>
          <a:xfrm>
            <a:off x="469900" y="457200"/>
            <a:ext cx="0" cy="6858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le 7">
            <a:extLst>
              <a:ext uri="{FF2B5EF4-FFF2-40B4-BE49-F238E27FC236}">
                <a16:creationId xmlns:a16="http://schemas.microsoft.com/office/drawing/2014/main" id="{BDB1B937-1BB6-66AE-CC9B-AC6CCFBC066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4200" y="365552"/>
            <a:ext cx="3632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30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pic>
        <p:nvPicPr>
          <p:cNvPr id="2" name="Afbeelding 1" descr="Afbeelding met tekst, Lettertype, Graphics, schermopname&#10;&#10;Automatisch gegenereerde beschrijving">
            <a:extLst>
              <a:ext uri="{FF2B5EF4-FFF2-40B4-BE49-F238E27FC236}">
                <a16:creationId xmlns:a16="http://schemas.microsoft.com/office/drawing/2014/main" id="{3A54C70F-94F2-7E3D-E961-0FB87D73BF5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7076" y="5977714"/>
            <a:ext cx="1494736" cy="679507"/>
          </a:xfrm>
          <a:prstGeom prst="rect">
            <a:avLst/>
          </a:prstGeom>
        </p:spPr>
      </p:pic>
      <p:cxnSp>
        <p:nvCxnSpPr>
          <p:cNvPr id="4" name="Straight Connector 4">
            <a:extLst>
              <a:ext uri="{FF2B5EF4-FFF2-40B4-BE49-F238E27FC236}">
                <a16:creationId xmlns:a16="http://schemas.microsoft.com/office/drawing/2014/main" id="{2DD6B68C-C410-1DA0-48B1-CC96BEB70511}"/>
              </a:ext>
            </a:extLst>
          </p:cNvPr>
          <p:cNvCxnSpPr>
            <a:cxnSpLocks/>
          </p:cNvCxnSpPr>
          <p:nvPr userDrawn="1"/>
        </p:nvCxnSpPr>
        <p:spPr>
          <a:xfrm>
            <a:off x="11887200" y="5977714"/>
            <a:ext cx="0" cy="679507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9405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G-SLIDE OPT-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469900" y="457200"/>
            <a:ext cx="0" cy="6858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584200" y="365552"/>
            <a:ext cx="3632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30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2182368" y="1853184"/>
            <a:ext cx="963168" cy="963168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>
            <a:lvl1pPr>
              <a:defRPr sz="1333"/>
            </a:lvl1pPr>
          </a:lstStyle>
          <a:p>
            <a:endParaRPr lang="uk-UA"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9186672" y="3852672"/>
            <a:ext cx="963168" cy="963168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>
            <a:lvl1pPr>
              <a:defRPr sz="1333"/>
            </a:lvl1pPr>
          </a:lstStyle>
          <a:p>
            <a:endParaRPr lang="uk-UA"/>
          </a:p>
        </p:txBody>
      </p:sp>
      <p:pic>
        <p:nvPicPr>
          <p:cNvPr id="3" name="Afbeelding 2" descr="Afbeelding met tekst, Lettertype, Graphics, schermopname&#10;&#10;Automatisch gegenereerde beschrijving">
            <a:extLst>
              <a:ext uri="{FF2B5EF4-FFF2-40B4-BE49-F238E27FC236}">
                <a16:creationId xmlns:a16="http://schemas.microsoft.com/office/drawing/2014/main" id="{C4F6DC53-03E4-09B4-7238-E37924051AD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7076" y="5977714"/>
            <a:ext cx="1494736" cy="679507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1CC3593-1FD4-BEAC-7F6D-89A014A66D81}"/>
              </a:ext>
            </a:extLst>
          </p:cNvPr>
          <p:cNvCxnSpPr>
            <a:cxnSpLocks/>
          </p:cNvCxnSpPr>
          <p:nvPr userDrawn="1"/>
        </p:nvCxnSpPr>
        <p:spPr>
          <a:xfrm>
            <a:off x="11887200" y="5977714"/>
            <a:ext cx="0" cy="679507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8796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125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25" accel="100000" fill="hold">
                                          <p:stCondLst>
                                            <p:cond delay="112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125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25" accel="100000" fill="hold">
                                          <p:stCondLst>
                                            <p:cond delay="112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1">
            <a:extLst>
              <a:ext uri="{FF2B5EF4-FFF2-40B4-BE49-F238E27FC236}">
                <a16:creationId xmlns:a16="http://schemas.microsoft.com/office/drawing/2014/main" id="{1EC08EC3-E142-D402-EDC8-D834EA6637F0}"/>
              </a:ext>
            </a:extLst>
          </p:cNvPr>
          <p:cNvCxnSpPr/>
          <p:nvPr userDrawn="1"/>
        </p:nvCxnSpPr>
        <p:spPr>
          <a:xfrm>
            <a:off x="469900" y="457200"/>
            <a:ext cx="0" cy="6858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>
            <a:extLst>
              <a:ext uri="{FF2B5EF4-FFF2-40B4-BE49-F238E27FC236}">
                <a16:creationId xmlns:a16="http://schemas.microsoft.com/office/drawing/2014/main" id="{EB2239EB-1E9F-C605-65BD-EF7D350F460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4200" y="365552"/>
            <a:ext cx="3632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30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pic>
        <p:nvPicPr>
          <p:cNvPr id="2" name="Afbeelding 1" descr="Afbeelding met tekst, Lettertype, Graphics, schermopname&#10;&#10;Automatisch gegenereerde beschrijving">
            <a:extLst>
              <a:ext uri="{FF2B5EF4-FFF2-40B4-BE49-F238E27FC236}">
                <a16:creationId xmlns:a16="http://schemas.microsoft.com/office/drawing/2014/main" id="{C1D951FD-DBDB-1BE4-605B-4763E49D159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7076" y="5977714"/>
            <a:ext cx="1494736" cy="679507"/>
          </a:xfrm>
          <a:prstGeom prst="rect">
            <a:avLst/>
          </a:prstGeom>
        </p:spPr>
      </p:pic>
      <p:cxnSp>
        <p:nvCxnSpPr>
          <p:cNvPr id="3" name="Straight Connector 4">
            <a:extLst>
              <a:ext uri="{FF2B5EF4-FFF2-40B4-BE49-F238E27FC236}">
                <a16:creationId xmlns:a16="http://schemas.microsoft.com/office/drawing/2014/main" id="{06A559E6-C1D7-332A-CAD4-BE1374DD2C90}"/>
              </a:ext>
            </a:extLst>
          </p:cNvPr>
          <p:cNvCxnSpPr>
            <a:cxnSpLocks/>
          </p:cNvCxnSpPr>
          <p:nvPr userDrawn="1"/>
        </p:nvCxnSpPr>
        <p:spPr>
          <a:xfrm>
            <a:off x="11887200" y="5977714"/>
            <a:ext cx="0" cy="679507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08917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423557-A165-E27A-9FA1-984E26C41C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1146AB-854A-4C2C-2C85-ECD7B11AAF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0" name="Straight Connector 1">
            <a:extLst>
              <a:ext uri="{FF2B5EF4-FFF2-40B4-BE49-F238E27FC236}">
                <a16:creationId xmlns:a16="http://schemas.microsoft.com/office/drawing/2014/main" id="{363456BD-79D5-03AA-E693-E20E6B227C74}"/>
              </a:ext>
            </a:extLst>
          </p:cNvPr>
          <p:cNvCxnSpPr/>
          <p:nvPr userDrawn="1"/>
        </p:nvCxnSpPr>
        <p:spPr>
          <a:xfrm>
            <a:off x="469900" y="457200"/>
            <a:ext cx="0" cy="6858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7">
            <a:extLst>
              <a:ext uri="{FF2B5EF4-FFF2-40B4-BE49-F238E27FC236}">
                <a16:creationId xmlns:a16="http://schemas.microsoft.com/office/drawing/2014/main" id="{7C84E8D4-ADBC-EA74-E098-894314AA114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4200" y="365552"/>
            <a:ext cx="3632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30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pic>
        <p:nvPicPr>
          <p:cNvPr id="2" name="Afbeelding 1" descr="Afbeelding met tekst, Lettertype, Graphics, schermopname&#10;&#10;Automatisch gegenereerde beschrijving">
            <a:extLst>
              <a:ext uri="{FF2B5EF4-FFF2-40B4-BE49-F238E27FC236}">
                <a16:creationId xmlns:a16="http://schemas.microsoft.com/office/drawing/2014/main" id="{2AB7DC55-729F-B70F-220F-1F5BCB187F2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7076" y="5977714"/>
            <a:ext cx="1494736" cy="679507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879618E-4BEF-B22D-345F-88EE3BB56417}"/>
              </a:ext>
            </a:extLst>
          </p:cNvPr>
          <p:cNvCxnSpPr>
            <a:cxnSpLocks/>
          </p:cNvCxnSpPr>
          <p:nvPr userDrawn="1"/>
        </p:nvCxnSpPr>
        <p:spPr>
          <a:xfrm>
            <a:off x="11887200" y="5977714"/>
            <a:ext cx="0" cy="679507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42985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IMG-SLIDE OPT-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6096000" cy="6858000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6591300" y="457200"/>
            <a:ext cx="0" cy="685800"/>
          </a:xfrm>
          <a:prstGeom prst="line">
            <a:avLst/>
          </a:prstGeom>
          <a:ln w="63500">
            <a:solidFill>
              <a:srgbClr val="EC6523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7"/>
          <p:cNvSpPr>
            <a:spLocks noGrp="1"/>
          </p:cNvSpPr>
          <p:nvPr>
            <p:ph type="title" hasCustomPrompt="1"/>
          </p:nvPr>
        </p:nvSpPr>
        <p:spPr>
          <a:xfrm>
            <a:off x="6705600" y="365552"/>
            <a:ext cx="3632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30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pic>
        <p:nvPicPr>
          <p:cNvPr id="2" name="Afbeelding 1" descr="Afbeelding met tekst, Lettertype, Graphics, schermopname&#10;&#10;Automatisch gegenereerde beschrijving">
            <a:extLst>
              <a:ext uri="{FF2B5EF4-FFF2-40B4-BE49-F238E27FC236}">
                <a16:creationId xmlns:a16="http://schemas.microsoft.com/office/drawing/2014/main" id="{60FFC0F4-E4CA-8172-1F1A-B0059F29ED5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7076" y="5977714"/>
            <a:ext cx="1494736" cy="679507"/>
          </a:xfrm>
          <a:prstGeom prst="rect">
            <a:avLst/>
          </a:prstGeom>
        </p:spPr>
      </p:pic>
      <p:cxnSp>
        <p:nvCxnSpPr>
          <p:cNvPr id="7" name="Straight Connector 4">
            <a:extLst>
              <a:ext uri="{FF2B5EF4-FFF2-40B4-BE49-F238E27FC236}">
                <a16:creationId xmlns:a16="http://schemas.microsoft.com/office/drawing/2014/main" id="{D4BB3311-76B8-1B37-8DC8-1265A1D2AF82}"/>
              </a:ext>
            </a:extLst>
          </p:cNvPr>
          <p:cNvCxnSpPr>
            <a:cxnSpLocks/>
          </p:cNvCxnSpPr>
          <p:nvPr userDrawn="1"/>
        </p:nvCxnSpPr>
        <p:spPr>
          <a:xfrm>
            <a:off x="11887200" y="5977714"/>
            <a:ext cx="0" cy="679507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5507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DEFAUL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">
            <a:extLst>
              <a:ext uri="{FF2B5EF4-FFF2-40B4-BE49-F238E27FC236}">
                <a16:creationId xmlns:a16="http://schemas.microsoft.com/office/drawing/2014/main" id="{EF84BE69-C3DC-24A0-F7AB-973AC5C755AC}"/>
              </a:ext>
            </a:extLst>
          </p:cNvPr>
          <p:cNvCxnSpPr/>
          <p:nvPr userDrawn="1"/>
        </p:nvCxnSpPr>
        <p:spPr>
          <a:xfrm>
            <a:off x="469900" y="457200"/>
            <a:ext cx="0" cy="6858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le 7">
            <a:extLst>
              <a:ext uri="{FF2B5EF4-FFF2-40B4-BE49-F238E27FC236}">
                <a16:creationId xmlns:a16="http://schemas.microsoft.com/office/drawing/2014/main" id="{BDB1B937-1BB6-66AE-CC9B-AC6CCFBC066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4200" y="365552"/>
            <a:ext cx="3632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30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pic>
        <p:nvPicPr>
          <p:cNvPr id="2" name="Afbeelding 1" descr="Afbeelding met tekst, Lettertype, Graphics, schermopname&#10;&#10;Automatisch gegenereerde beschrijving">
            <a:extLst>
              <a:ext uri="{FF2B5EF4-FFF2-40B4-BE49-F238E27FC236}">
                <a16:creationId xmlns:a16="http://schemas.microsoft.com/office/drawing/2014/main" id="{5FF6B233-DB70-C353-6D4E-E721C18BCD8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7076" y="5977714"/>
            <a:ext cx="1494736" cy="679507"/>
          </a:xfrm>
          <a:prstGeom prst="rect">
            <a:avLst/>
          </a:prstGeom>
        </p:spPr>
      </p:pic>
      <p:cxnSp>
        <p:nvCxnSpPr>
          <p:cNvPr id="4" name="Straight Connector 4">
            <a:extLst>
              <a:ext uri="{FF2B5EF4-FFF2-40B4-BE49-F238E27FC236}">
                <a16:creationId xmlns:a16="http://schemas.microsoft.com/office/drawing/2014/main" id="{E7A9ECC2-64B9-CCB6-83AA-626DAA8C82ED}"/>
              </a:ext>
            </a:extLst>
          </p:cNvPr>
          <p:cNvCxnSpPr>
            <a:cxnSpLocks/>
          </p:cNvCxnSpPr>
          <p:nvPr userDrawn="1"/>
        </p:nvCxnSpPr>
        <p:spPr>
          <a:xfrm>
            <a:off x="11887200" y="5977714"/>
            <a:ext cx="0" cy="679507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2582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45446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53D199-21FA-872A-DAE2-FEE97F9092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412961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  <p:sldLayoutId id="2147483663" r:id="rId3"/>
    <p:sldLayoutId id="2147483664" r:id="rId4"/>
    <p:sldLayoutId id="2147483665" r:id="rId5"/>
    <p:sldLayoutId id="2147483656" r:id="rId6"/>
    <p:sldLayoutId id="2147483661" r:id="rId7"/>
    <p:sldLayoutId id="2147483662" r:id="rId8"/>
    <p:sldLayoutId id="2147483666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www.lernova.be/aanmelden" TargetMode="Externa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www.lernova.be/aanmelden" TargetMode="Externa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B70BACBB-CF55-96BA-E4AE-46527EE59276}"/>
              </a:ext>
            </a:extLst>
          </p:cNvPr>
          <p:cNvSpPr txBox="1"/>
          <p:nvPr/>
        </p:nvSpPr>
        <p:spPr>
          <a:xfrm>
            <a:off x="558800" y="1538250"/>
            <a:ext cx="11074400" cy="46320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500" dirty="0"/>
              <a:t>Deze presentatie kun je gebruiken om tijdens een infomoment in het begin van het schooljaar de ouders te informeren over het gebruik van de lesmethodes van </a:t>
            </a:r>
            <a:r>
              <a:rPr lang="nl-BE" sz="2500" dirty="0" err="1"/>
              <a:t>Lernova</a:t>
            </a:r>
            <a:r>
              <a:rPr lang="nl-BE" sz="2500" dirty="0"/>
              <a:t> in de school. We hebben de belangrijkste informatie over het werken met de lesmethodes kort en bondig samengevat. Uiteraard ben je vrij om de presentatie aan te passen naar de eigen school- en klascontext toe. </a:t>
            </a:r>
          </a:p>
          <a:p>
            <a:endParaRPr lang="nl-BE" sz="2500" dirty="0"/>
          </a:p>
          <a:p>
            <a:r>
              <a:rPr lang="nl-BE" sz="2500" dirty="0"/>
              <a:t>Tip: Exporteer de presentatie naar een pdf-bestand, dat je bv. via Smartschool kunt bezorgen aan de ouders van de leerlingen.</a:t>
            </a:r>
          </a:p>
          <a:p>
            <a:endParaRPr lang="nl-BE" sz="2500" dirty="0"/>
          </a:p>
          <a:p>
            <a:r>
              <a:rPr lang="nl-BE" sz="2500" dirty="0"/>
              <a:t>We wensen je een fijn infomoment en een vlotte start van het schooljaar toe!</a:t>
            </a:r>
          </a:p>
          <a:p>
            <a:endParaRPr lang="nl-BE" sz="2500" dirty="0"/>
          </a:p>
          <a:p>
            <a:r>
              <a:rPr lang="nl-BE" sz="2000" i="1" dirty="0"/>
              <a:t>P.S.: Wis deze slide voor aanvang van de presentatie </a:t>
            </a:r>
            <a:r>
              <a:rPr lang="nl-BE" sz="2000" dirty="0">
                <a:sym typeface="Wingdings" panose="05000000000000000000" pitchFamily="2" charset="2"/>
              </a:rPr>
              <a:t></a:t>
            </a:r>
            <a:endParaRPr lang="nl-BE" sz="2000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2827D16-766C-F800-6ACE-9C94D11089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514" y="505511"/>
            <a:ext cx="10696911" cy="535531"/>
          </a:xfrm>
        </p:spPr>
        <p:txBody>
          <a:bodyPr/>
          <a:lstStyle/>
          <a:p>
            <a:r>
              <a:rPr lang="nl-BE" sz="3200" b="1" dirty="0"/>
              <a:t>Boodschap voor de leerkracht: </a:t>
            </a:r>
            <a:r>
              <a:rPr lang="nl-BE" sz="3200" b="1" dirty="0">
                <a:solidFill>
                  <a:srgbClr val="EC6523"/>
                </a:solidFill>
              </a:rPr>
              <a:t>ouders informeren</a:t>
            </a:r>
            <a:endParaRPr lang="nl-BE" dirty="0">
              <a:solidFill>
                <a:srgbClr val="EC652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8332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>
            <a:extLst>
              <a:ext uri="{FF2B5EF4-FFF2-40B4-BE49-F238E27FC236}">
                <a16:creationId xmlns:a16="http://schemas.microsoft.com/office/drawing/2014/main" id="{9F7DDE3B-E80A-C2E9-A998-50221561AC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0700" y="1720096"/>
            <a:ext cx="9910793" cy="49244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4200" y="573301"/>
            <a:ext cx="6647024" cy="507831"/>
          </a:xfrm>
          <a:prstGeom prst="rect">
            <a:avLst/>
          </a:prstGeom>
        </p:spPr>
        <p:txBody>
          <a:bodyPr/>
          <a:lstStyle/>
          <a:p>
            <a:r>
              <a:rPr lang="nl-BE" dirty="0"/>
              <a:t>Het </a:t>
            </a:r>
            <a:r>
              <a:rPr lang="nl-BE" dirty="0">
                <a:solidFill>
                  <a:srgbClr val="EC6523"/>
                </a:solidFill>
              </a:rPr>
              <a:t>platform </a:t>
            </a:r>
            <a:r>
              <a:rPr lang="nl-BE" dirty="0">
                <a:solidFill>
                  <a:srgbClr val="000000"/>
                </a:solidFill>
              </a:rPr>
              <a:t>van </a:t>
            </a:r>
            <a:r>
              <a:rPr lang="nl-BE" dirty="0" err="1">
                <a:solidFill>
                  <a:srgbClr val="000000"/>
                </a:solidFill>
              </a:rPr>
              <a:t>Lernova</a:t>
            </a:r>
            <a:endParaRPr lang="nl-BE" dirty="0">
              <a:solidFill>
                <a:srgbClr val="000000"/>
              </a:solidFill>
            </a:endParaRPr>
          </a:p>
        </p:txBody>
      </p:sp>
      <p:cxnSp>
        <p:nvCxnSpPr>
          <p:cNvPr id="19" name="Straight Connector 1">
            <a:extLst>
              <a:ext uri="{FF2B5EF4-FFF2-40B4-BE49-F238E27FC236}">
                <a16:creationId xmlns:a16="http://schemas.microsoft.com/office/drawing/2014/main" id="{748B891C-8E1C-4C50-B712-597739A1AB50}"/>
              </a:ext>
            </a:extLst>
          </p:cNvPr>
          <p:cNvCxnSpPr/>
          <p:nvPr/>
        </p:nvCxnSpPr>
        <p:spPr>
          <a:xfrm>
            <a:off x="469900" y="457200"/>
            <a:ext cx="0" cy="6858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4">
            <a:extLst>
              <a:ext uri="{FF2B5EF4-FFF2-40B4-BE49-F238E27FC236}">
                <a16:creationId xmlns:a16="http://schemas.microsoft.com/office/drawing/2014/main" id="{BE90EC5C-3FE7-4002-A26A-8695CCCA0297}"/>
              </a:ext>
            </a:extLst>
          </p:cNvPr>
          <p:cNvCxnSpPr/>
          <p:nvPr/>
        </p:nvCxnSpPr>
        <p:spPr>
          <a:xfrm>
            <a:off x="11887200" y="6161921"/>
            <a:ext cx="0" cy="4953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3">
            <a:extLst>
              <a:ext uri="{FF2B5EF4-FFF2-40B4-BE49-F238E27FC236}">
                <a16:creationId xmlns:a16="http://schemas.microsoft.com/office/drawing/2014/main" id="{8B78A209-7164-04D9-653F-12A86B167371}"/>
              </a:ext>
            </a:extLst>
          </p:cNvPr>
          <p:cNvSpPr txBox="1"/>
          <p:nvPr/>
        </p:nvSpPr>
        <p:spPr>
          <a:xfrm>
            <a:off x="584200" y="1114172"/>
            <a:ext cx="71913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>
              <a:buSzPts val="2500"/>
            </a:pPr>
            <a:r>
              <a:rPr lang="nl-BE" sz="2400" dirty="0">
                <a:solidFill>
                  <a:srgbClr val="000000"/>
                </a:solidFill>
                <a:ea typeface="+mj-ea"/>
                <a:cs typeface="Poppins" panose="00000500000000000000" pitchFamily="2" charset="0"/>
              </a:rPr>
              <a:t>Een </a:t>
            </a:r>
            <a:r>
              <a:rPr lang="nl-BE" sz="2400" dirty="0">
                <a:solidFill>
                  <a:srgbClr val="0092BC"/>
                </a:solidFill>
                <a:ea typeface="+mj-ea"/>
                <a:cs typeface="Poppins" panose="00000500000000000000" pitchFamily="2" charset="0"/>
              </a:rPr>
              <a:t>leertraject</a:t>
            </a:r>
            <a:endParaRPr lang="uk-UA" sz="2400" dirty="0">
              <a:solidFill>
                <a:srgbClr val="0092BC"/>
              </a:solidFill>
              <a:ea typeface="+mj-ea"/>
              <a:cs typeface="Poppins" panose="00000500000000000000" pitchFamily="2" charset="0"/>
            </a:endParaRPr>
          </a:p>
        </p:txBody>
      </p:sp>
      <p:sp>
        <p:nvSpPr>
          <p:cNvPr id="5" name="Callout: Right Arrow 7">
            <a:extLst>
              <a:ext uri="{FF2B5EF4-FFF2-40B4-BE49-F238E27FC236}">
                <a16:creationId xmlns:a16="http://schemas.microsoft.com/office/drawing/2014/main" id="{44284185-EE7F-7186-A66A-C647293CEFA3}"/>
              </a:ext>
            </a:extLst>
          </p:cNvPr>
          <p:cNvSpPr/>
          <p:nvPr/>
        </p:nvSpPr>
        <p:spPr>
          <a:xfrm flipH="1">
            <a:off x="4319082" y="1333107"/>
            <a:ext cx="2297617" cy="1612900"/>
          </a:xfrm>
          <a:prstGeom prst="rightArrowCallout">
            <a:avLst>
              <a:gd name="adj1" fmla="val 10586"/>
              <a:gd name="adj2" fmla="val 14902"/>
              <a:gd name="adj3" fmla="val 15952"/>
              <a:gd name="adj4" fmla="val 78515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dirty="0">
                <a:cs typeface="Calibri"/>
              </a:rPr>
              <a:t>Stapsgewijze opbouw en inoefenen</a:t>
            </a:r>
            <a:br>
              <a:rPr lang="nl-BE" dirty="0">
                <a:cs typeface="Calibri"/>
              </a:rPr>
            </a:br>
            <a:r>
              <a:rPr lang="nl-BE" dirty="0">
                <a:cs typeface="Calibri"/>
              </a:rPr>
              <a:t>van de leerstof </a:t>
            </a:r>
            <a:br>
              <a:rPr lang="nl-BE" dirty="0">
                <a:cs typeface="Calibri"/>
              </a:rPr>
            </a:br>
            <a:r>
              <a:rPr lang="nl-BE" dirty="0">
                <a:cs typeface="Calibri"/>
              </a:rPr>
              <a:t>in 4 lesfasen.</a:t>
            </a:r>
            <a:r>
              <a:rPr lang="en-US" dirty="0">
                <a:cs typeface="Calibri"/>
              </a:rPr>
              <a:t> </a:t>
            </a:r>
            <a:endParaRPr lang="nl-BE" dirty="0">
              <a:cs typeface="Calibri"/>
            </a:endParaRPr>
          </a:p>
        </p:txBody>
      </p:sp>
      <p:sp>
        <p:nvSpPr>
          <p:cNvPr id="8" name="Callout: Right Arrow 7">
            <a:extLst>
              <a:ext uri="{FF2B5EF4-FFF2-40B4-BE49-F238E27FC236}">
                <a16:creationId xmlns:a16="http://schemas.microsoft.com/office/drawing/2014/main" id="{96558536-4469-8C4C-9746-E5C0A6968494}"/>
              </a:ext>
            </a:extLst>
          </p:cNvPr>
          <p:cNvSpPr/>
          <p:nvPr/>
        </p:nvSpPr>
        <p:spPr>
          <a:xfrm>
            <a:off x="9030783" y="1720096"/>
            <a:ext cx="2297617" cy="2419859"/>
          </a:xfrm>
          <a:prstGeom prst="rightArrowCallout">
            <a:avLst>
              <a:gd name="adj1" fmla="val 12840"/>
              <a:gd name="adj2" fmla="val 16156"/>
              <a:gd name="adj3" fmla="val 16709"/>
              <a:gd name="adj4" fmla="val 77211"/>
            </a:avLst>
          </a:prstGeom>
          <a:solidFill>
            <a:srgbClr val="FFFFFF"/>
          </a:solidFill>
          <a:ln>
            <a:solidFill>
              <a:srgbClr val="EC652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>
                <a:solidFill>
                  <a:srgbClr val="000000"/>
                </a:solidFill>
              </a:rPr>
              <a:t>Met behulp van de knop ‘Opvolging’ </a:t>
            </a:r>
            <a:br>
              <a:rPr lang="nl-BE" dirty="0">
                <a:solidFill>
                  <a:srgbClr val="000000"/>
                </a:solidFill>
              </a:rPr>
            </a:br>
            <a:r>
              <a:rPr lang="nl-BE" dirty="0">
                <a:solidFill>
                  <a:srgbClr val="000000"/>
                </a:solidFill>
              </a:rPr>
              <a:t>kunt u binnen </a:t>
            </a:r>
            <a:br>
              <a:rPr lang="nl-BE" dirty="0">
                <a:solidFill>
                  <a:srgbClr val="000000"/>
                </a:solidFill>
              </a:rPr>
            </a:br>
            <a:r>
              <a:rPr lang="nl-BE" dirty="0">
                <a:solidFill>
                  <a:srgbClr val="000000"/>
                </a:solidFill>
              </a:rPr>
              <a:t>elk leertraject de oefenresultaten van uw kind bekijken.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890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705600" y="337852"/>
            <a:ext cx="5486400" cy="978729"/>
          </a:xfrm>
        </p:spPr>
        <p:txBody>
          <a:bodyPr/>
          <a:lstStyle/>
          <a:p>
            <a:r>
              <a:rPr lang="nl-BE" sz="3200" b="1" dirty="0"/>
              <a:t>Uw kind </a:t>
            </a:r>
            <a:r>
              <a:rPr lang="nl-BE" sz="3200" b="1" dirty="0">
                <a:solidFill>
                  <a:srgbClr val="EC6523"/>
                </a:solidFill>
              </a:rPr>
              <a:t>opvolgen</a:t>
            </a:r>
            <a:r>
              <a:rPr lang="nl-BE" sz="3200" b="1" dirty="0"/>
              <a:t> </a:t>
            </a:r>
            <a:br>
              <a:rPr lang="nl-BE" sz="3200" b="1" dirty="0"/>
            </a:br>
            <a:r>
              <a:rPr lang="nl-BE" sz="3200" b="1" dirty="0"/>
              <a:t>en </a:t>
            </a:r>
            <a:r>
              <a:rPr lang="nl-BE" sz="3200" b="1" dirty="0">
                <a:solidFill>
                  <a:srgbClr val="EC6523"/>
                </a:solidFill>
              </a:rPr>
              <a:t>ondersteunen</a:t>
            </a:r>
          </a:p>
        </p:txBody>
      </p:sp>
      <p:cxnSp>
        <p:nvCxnSpPr>
          <p:cNvPr id="7" name="Straight Connector 4">
            <a:extLst>
              <a:ext uri="{FF2B5EF4-FFF2-40B4-BE49-F238E27FC236}">
                <a16:creationId xmlns:a16="http://schemas.microsoft.com/office/drawing/2014/main" id="{7FC5BF1C-6744-4CA4-89C5-AC7B2A09780A}"/>
              </a:ext>
            </a:extLst>
          </p:cNvPr>
          <p:cNvCxnSpPr/>
          <p:nvPr/>
        </p:nvCxnSpPr>
        <p:spPr>
          <a:xfrm>
            <a:off x="11887200" y="6161921"/>
            <a:ext cx="0" cy="495300"/>
          </a:xfrm>
          <a:prstGeom prst="line">
            <a:avLst/>
          </a:prstGeom>
          <a:ln w="63500">
            <a:solidFill>
              <a:srgbClr val="EC6523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Tijdelijke aanduiding voor afbeelding 2">
            <a:extLst>
              <a:ext uri="{FF2B5EF4-FFF2-40B4-BE49-F238E27FC236}">
                <a16:creationId xmlns:a16="http://schemas.microsoft.com/office/drawing/2014/main" id="{9638DDBB-C8D6-ECC9-1428-6FA5A7D701DF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62" t="11905" r="7819"/>
          <a:stretch/>
        </p:blipFill>
        <p:spPr>
          <a:xfrm rot="5400000">
            <a:off x="-381005" y="381002"/>
            <a:ext cx="6858001" cy="6095994"/>
          </a:xfrm>
          <a:prstGeom prst="rect">
            <a:avLst/>
          </a:prstGeom>
        </p:spPr>
      </p:pic>
      <p:sp>
        <p:nvSpPr>
          <p:cNvPr id="9" name="TextBox 23">
            <a:extLst>
              <a:ext uri="{FF2B5EF4-FFF2-40B4-BE49-F238E27FC236}">
                <a16:creationId xmlns:a16="http://schemas.microsoft.com/office/drawing/2014/main" id="{1DE99AAA-E027-634E-3579-28F41074A820}"/>
              </a:ext>
            </a:extLst>
          </p:cNvPr>
          <p:cNvSpPr txBox="1"/>
          <p:nvPr/>
        </p:nvSpPr>
        <p:spPr>
          <a:xfrm>
            <a:off x="6705600" y="1832575"/>
            <a:ext cx="4289351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rtl="0">
              <a:buSzPts val="2500"/>
              <a:buBlip>
                <a:blip r:embed="rId3"/>
              </a:buBlip>
            </a:pPr>
            <a:r>
              <a:rPr lang="nl-BE" sz="2000" b="0" i="0" u="none" strike="noStrike" kern="1200" baseline="0" dirty="0">
                <a:solidFill>
                  <a:srgbClr val="000000"/>
                </a:solidFill>
                <a:latin typeface="Calibri" panose="020F0502020204030204" pitchFamily="34" charset="0"/>
              </a:rPr>
              <a:t>via het </a:t>
            </a:r>
            <a:r>
              <a:rPr lang="nl-BE" sz="2000" dirty="0">
                <a:solidFill>
                  <a:srgbClr val="0092BC"/>
                </a:solidFill>
                <a:ea typeface="+mj-ea"/>
                <a:cs typeface="Poppins" panose="00000500000000000000" pitchFamily="2" charset="0"/>
              </a:rPr>
              <a:t>leerlingenaccount</a:t>
            </a:r>
            <a:r>
              <a:rPr lang="nl-BE" sz="2000" b="0" i="0" u="none" strike="noStrike" kern="1200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br>
              <a:rPr lang="nl-BE" sz="2000" b="0" i="0" u="none" strike="noStrike" kern="1200" baseline="0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nl-BE" sz="2000" b="0" i="0" u="none" strike="noStrike" kern="1200" baseline="0" dirty="0">
                <a:solidFill>
                  <a:srgbClr val="000000"/>
                </a:solidFill>
                <a:latin typeface="Calibri" panose="020F0502020204030204" pitchFamily="34" charset="0"/>
              </a:rPr>
              <a:t>van uw kind</a:t>
            </a:r>
            <a:br>
              <a:rPr lang="nl-BE" sz="2000" b="0" i="0" u="none" strike="noStrike" kern="1200" baseline="0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endParaRPr lang="nl-BE" sz="2000" b="0" i="0" u="none" strike="noStrike" kern="1200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342900" indent="-342900" rtl="0">
              <a:buSzPts val="2500"/>
              <a:buBlip>
                <a:blip r:embed="rId3"/>
              </a:buBlip>
            </a:pPr>
            <a:r>
              <a:rPr lang="nl-BE" sz="2000" b="0" i="0" u="none" strike="noStrike" kern="1200" baseline="0" dirty="0">
                <a:solidFill>
                  <a:srgbClr val="000000"/>
                </a:solidFill>
                <a:latin typeface="Calibri" panose="020F0502020204030204" pitchFamily="34" charset="0"/>
              </a:rPr>
              <a:t>knop </a:t>
            </a:r>
            <a:r>
              <a:rPr lang="nl-BE" sz="2000" dirty="0">
                <a:solidFill>
                  <a:srgbClr val="0092BC"/>
                </a:solidFill>
                <a:ea typeface="+mj-ea"/>
                <a:cs typeface="Poppins" panose="00000500000000000000" pitchFamily="2" charset="0"/>
              </a:rPr>
              <a:t>Opvolgen</a:t>
            </a:r>
            <a:r>
              <a:rPr lang="nl-BE" sz="2000" b="0" i="0" u="none" strike="noStrike" kern="1200" baseline="0" dirty="0">
                <a:solidFill>
                  <a:srgbClr val="000000"/>
                </a:solidFill>
                <a:latin typeface="Calibri" panose="020F0502020204030204" pitchFamily="34" charset="0"/>
              </a:rPr>
              <a:t> in elke methode</a:t>
            </a:r>
            <a:br>
              <a:rPr lang="nl-BE" sz="2000" b="0" i="0" u="none" strike="noStrike" kern="1200" baseline="0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endParaRPr lang="nl-BE" sz="2000" b="0" i="0" u="none" strike="noStrike" kern="1200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342900" indent="-342900" rtl="0">
              <a:buSzPts val="2500"/>
              <a:buBlip>
                <a:blip r:embed="rId3"/>
              </a:buBlip>
            </a:pPr>
            <a:r>
              <a:rPr lang="nl-BE" sz="2000" b="0" i="0" u="none" strike="noStrike" kern="1200" baseline="0" dirty="0">
                <a:solidFill>
                  <a:srgbClr val="000000"/>
                </a:solidFill>
                <a:latin typeface="Calibri" panose="020F0502020204030204" pitchFamily="34" charset="0"/>
              </a:rPr>
              <a:t>oefenresultaten en leerproces opvolgen</a:t>
            </a:r>
            <a:br>
              <a:rPr lang="nl-BE" sz="2000" b="0" i="0" u="none" strike="noStrike" kern="1200" baseline="0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endParaRPr lang="nl-BE" sz="2000" b="0" i="0" u="none" strike="noStrike" kern="1200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342900" indent="-342900" rtl="0">
              <a:buSzPts val="2500"/>
              <a:buBlip>
                <a:blip r:embed="rId3"/>
              </a:buBlip>
            </a:pPr>
            <a:r>
              <a:rPr lang="nl-BE" sz="2000" b="0" i="0" u="none" strike="noStrike" kern="1200" baseline="0" dirty="0">
                <a:solidFill>
                  <a:srgbClr val="000000"/>
                </a:solidFill>
                <a:latin typeface="Calibri" panose="020F0502020204030204" pitchFamily="34" charset="0"/>
              </a:rPr>
              <a:t>de </a:t>
            </a:r>
            <a:r>
              <a:rPr lang="nl-BE" sz="2000" dirty="0">
                <a:solidFill>
                  <a:srgbClr val="0092BC"/>
                </a:solidFill>
                <a:ea typeface="+mj-ea"/>
                <a:cs typeface="Poppins" panose="00000500000000000000" pitchFamily="2" charset="0"/>
              </a:rPr>
              <a:t>feedback</a:t>
            </a:r>
            <a:r>
              <a:rPr lang="nl-BE" sz="2000" b="0" i="0" u="none" strike="noStrike" kern="1200" baseline="0" dirty="0">
                <a:solidFill>
                  <a:srgbClr val="000000"/>
                </a:solidFill>
                <a:latin typeface="Calibri" panose="020F0502020204030204" pitchFamily="34" charset="0"/>
              </a:rPr>
              <a:t> van de leerkracht lezen</a:t>
            </a:r>
          </a:p>
          <a:p>
            <a:pPr marL="342900" indent="-342900" rtl="0">
              <a:buSzPts val="2500"/>
              <a:buBlip>
                <a:blip r:embed="rId3"/>
              </a:buBlip>
            </a:pPr>
            <a:endParaRPr lang="nl-BE" sz="2000" b="0" i="0" u="none" strike="noStrike" kern="1200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342900" indent="-342900" rtl="0">
              <a:buSzPts val="2500"/>
              <a:buBlip>
                <a:blip r:embed="rId3"/>
              </a:buBlip>
            </a:pPr>
            <a:r>
              <a:rPr lang="nl-BE" sz="2000" b="0" i="0" u="none" strike="noStrike" kern="1200" baseline="0" dirty="0">
                <a:solidFill>
                  <a:srgbClr val="000000"/>
                </a:solidFill>
                <a:latin typeface="Calibri" panose="020F0502020204030204" pitchFamily="34" charset="0"/>
              </a:rPr>
              <a:t>methode </a:t>
            </a:r>
            <a:r>
              <a:rPr lang="nl-BE" sz="2000" dirty="0">
                <a:solidFill>
                  <a:srgbClr val="0092BC"/>
                </a:solidFill>
                <a:ea typeface="+mj-ea"/>
                <a:cs typeface="Poppins" panose="00000500000000000000" pitchFamily="2" charset="0"/>
              </a:rPr>
              <a:t>Leren </a:t>
            </a:r>
            <a:r>
              <a:rPr lang="nl-BE" sz="2000" dirty="0" err="1">
                <a:solidFill>
                  <a:srgbClr val="0092BC"/>
                </a:solidFill>
                <a:ea typeface="+mj-ea"/>
                <a:cs typeface="Poppins" panose="00000500000000000000" pitchFamily="2" charset="0"/>
              </a:rPr>
              <a:t>leren</a:t>
            </a:r>
            <a:endParaRPr lang="nl-BE" sz="2000" dirty="0">
              <a:solidFill>
                <a:srgbClr val="0092BC"/>
              </a:solidFill>
              <a:ea typeface="+mj-ea"/>
              <a:cs typeface="Poppins" panose="00000500000000000000" pitchFamily="2" charset="0"/>
            </a:endParaRP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313CE3A5-8BDC-64B2-ABD3-1CE6E3954F0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886" r="16974" b="11324"/>
          <a:stretch/>
        </p:blipFill>
        <p:spPr>
          <a:xfrm>
            <a:off x="-609609" y="-1"/>
            <a:ext cx="67056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192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ome office">
            <a:extLst>
              <a:ext uri="{FF2B5EF4-FFF2-40B4-BE49-F238E27FC236}">
                <a16:creationId xmlns:a16="http://schemas.microsoft.com/office/drawing/2014/main" id="{0259A913-AE96-10BC-5F4B-8BCAA5645C5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00" t="32077" r="1556" b="833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CB035C05-8D88-4844-66E7-5021648D9D02}"/>
              </a:ext>
            </a:extLst>
          </p:cNvPr>
          <p:cNvSpPr/>
          <p:nvPr/>
        </p:nvSpPr>
        <p:spPr>
          <a:xfrm>
            <a:off x="6429664" y="-428306"/>
            <a:ext cx="6937993" cy="7654606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  <a:effectLst>
            <a:softEdge rad="635000"/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062345" y="559450"/>
            <a:ext cx="5486400" cy="535531"/>
          </a:xfrm>
        </p:spPr>
        <p:txBody>
          <a:bodyPr/>
          <a:lstStyle/>
          <a:p>
            <a:r>
              <a:rPr lang="nl-BE" sz="3200" b="1" dirty="0"/>
              <a:t>Goed om te </a:t>
            </a:r>
            <a:r>
              <a:rPr lang="nl-BE" sz="3200" b="1" dirty="0">
                <a:solidFill>
                  <a:srgbClr val="EC6523"/>
                </a:solidFill>
              </a:rPr>
              <a:t>weten</a:t>
            </a:r>
          </a:p>
        </p:txBody>
      </p:sp>
      <p:sp>
        <p:nvSpPr>
          <p:cNvPr id="9" name="TextBox 23">
            <a:extLst>
              <a:ext uri="{FF2B5EF4-FFF2-40B4-BE49-F238E27FC236}">
                <a16:creationId xmlns:a16="http://schemas.microsoft.com/office/drawing/2014/main" id="{1DE99AAA-E027-634E-3579-28F41074A820}"/>
              </a:ext>
            </a:extLst>
          </p:cNvPr>
          <p:cNvSpPr txBox="1"/>
          <p:nvPr/>
        </p:nvSpPr>
        <p:spPr>
          <a:xfrm>
            <a:off x="6976743" y="1219116"/>
            <a:ext cx="5192176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rtl="0">
              <a:buSzPts val="2500"/>
              <a:buBlip>
                <a:blip r:embed="rId3"/>
              </a:buBlip>
            </a:pPr>
            <a:r>
              <a:rPr lang="nl-BE" sz="2000" b="0" i="0" u="none" strike="noStrike" kern="1200" baseline="0" dirty="0">
                <a:solidFill>
                  <a:srgbClr val="000000"/>
                </a:solidFill>
                <a:latin typeface="Calibri" panose="020F0502020204030204" pitchFamily="34" charset="0"/>
              </a:rPr>
              <a:t>We gaan voor een </a:t>
            </a:r>
            <a:r>
              <a:rPr lang="nl-BE" sz="2000" dirty="0">
                <a:solidFill>
                  <a:srgbClr val="0092BC"/>
                </a:solidFill>
                <a:ea typeface="+mj-ea"/>
                <a:cs typeface="Poppins" panose="00000500000000000000" pitchFamily="2" charset="0"/>
              </a:rPr>
              <a:t>goed evenwicht </a:t>
            </a:r>
            <a:r>
              <a:rPr lang="nl-BE" sz="2000" b="0" i="0" u="none" strike="noStrike" kern="1200" baseline="0" dirty="0">
                <a:solidFill>
                  <a:srgbClr val="000000"/>
                </a:solidFill>
                <a:latin typeface="Calibri" panose="020F0502020204030204" pitchFamily="34" charset="0"/>
              </a:rPr>
              <a:t>tussen </a:t>
            </a:r>
            <a:r>
              <a:rPr lang="nl-BE" sz="2000" dirty="0">
                <a:solidFill>
                  <a:srgbClr val="0092BC"/>
                </a:solidFill>
                <a:ea typeface="+mj-ea"/>
                <a:cs typeface="Poppins" panose="00000500000000000000" pitchFamily="2" charset="0"/>
              </a:rPr>
              <a:t>digitaal en papier</a:t>
            </a:r>
            <a:r>
              <a:rPr lang="nl-BE" sz="2000" b="0" i="0" u="none" strike="noStrike" kern="1200" baseline="0" dirty="0">
                <a:solidFill>
                  <a:srgbClr val="000000"/>
                </a:solidFill>
                <a:latin typeface="Calibri" panose="020F0502020204030204" pitchFamily="34" charset="0"/>
              </a:rPr>
              <a:t>. We gebruiken een schrift of een map in combinatie met het digitale platform van </a:t>
            </a:r>
            <a:r>
              <a:rPr lang="nl-BE" sz="2000" b="0" i="0" u="none" strike="noStrike" kern="1200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Lernova</a:t>
            </a:r>
            <a:r>
              <a:rPr lang="nl-BE" sz="2000" b="0" i="0" u="none" strike="noStrike" kern="1200" baseline="0" dirty="0">
                <a:solidFill>
                  <a:srgbClr val="000000"/>
                </a:solidFill>
                <a:latin typeface="Calibri" panose="020F0502020204030204" pitchFamily="34" charset="0"/>
              </a:rPr>
              <a:t>.</a:t>
            </a:r>
          </a:p>
          <a:p>
            <a:pPr marL="342900" indent="-342900" rtl="0">
              <a:buSzPts val="2500"/>
              <a:buBlip>
                <a:blip r:embed="rId3"/>
              </a:buBlip>
            </a:pPr>
            <a:endParaRPr lang="nl-BE" sz="2000" b="0" i="0" u="none" strike="noStrike" kern="1200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342900" indent="-342900" rtl="0">
              <a:buSzPts val="2500"/>
              <a:buBlip>
                <a:blip r:embed="rId3"/>
              </a:buBlip>
            </a:pPr>
            <a:r>
              <a:rPr lang="nl-BE" sz="2000" i="0" u="none" strike="noStrike" kern="1200" baseline="0" dirty="0">
                <a:solidFill>
                  <a:srgbClr val="000000"/>
                </a:solidFill>
                <a:latin typeface="Calibri" panose="020F0502020204030204" pitchFamily="34" charset="0"/>
              </a:rPr>
              <a:t>De leerlingen kunnen in de lesmethodes </a:t>
            </a:r>
            <a:r>
              <a:rPr lang="nl-BE" sz="2000" dirty="0">
                <a:solidFill>
                  <a:srgbClr val="0092BC"/>
                </a:solidFill>
                <a:ea typeface="+mj-ea"/>
                <a:cs typeface="Poppins" panose="00000500000000000000" pitchFamily="2" charset="0"/>
              </a:rPr>
              <a:t>notities</a:t>
            </a:r>
            <a:r>
              <a:rPr lang="nl-BE" sz="2000" i="0" u="none" strike="noStrike" kern="1200" baseline="0" dirty="0">
                <a:solidFill>
                  <a:srgbClr val="000000"/>
                </a:solidFill>
                <a:latin typeface="Calibri" panose="020F0502020204030204" pitchFamily="34" charset="0"/>
              </a:rPr>
              <a:t> nemen die bij de leerstof bewaard worden. Als uw kind dat handig vindt, kunt </a:t>
            </a:r>
            <a:br>
              <a:rPr lang="nl-BE" sz="2000" i="0" u="none" strike="noStrike" kern="1200" baseline="0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nl-BE" sz="2000" i="0" u="none" strike="noStrike" kern="1200" baseline="0" dirty="0">
                <a:solidFill>
                  <a:srgbClr val="000000"/>
                </a:solidFill>
                <a:latin typeface="Calibri" panose="020F0502020204030204" pitchFamily="34" charset="0"/>
              </a:rPr>
              <a:t>u die notities ook afdrukken, bv. om te studeren. </a:t>
            </a:r>
            <a:br>
              <a:rPr lang="nl-BE" sz="2000" i="0" u="none" strike="noStrike" kern="1200" baseline="0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endParaRPr lang="nl-BE" sz="2000" i="0" u="none" strike="noStrike" kern="1200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342900" indent="-342900" rtl="0">
              <a:buSzPts val="2500"/>
              <a:buBlip>
                <a:blip r:embed="rId3"/>
              </a:buBlip>
            </a:pPr>
            <a:r>
              <a:rPr lang="nl-BE" sz="2000" b="0" i="0" u="none" strike="noStrike" kern="1200" baseline="0" dirty="0">
                <a:solidFill>
                  <a:srgbClr val="000000"/>
                </a:solidFill>
                <a:latin typeface="Calibri" panose="020F0502020204030204" pitchFamily="34" charset="0"/>
              </a:rPr>
              <a:t>In alle methodes worden </a:t>
            </a:r>
            <a:r>
              <a:rPr lang="nl-BE" sz="2000" dirty="0">
                <a:solidFill>
                  <a:srgbClr val="0092BC"/>
                </a:solidFill>
                <a:ea typeface="+mj-ea"/>
                <a:cs typeface="Poppins" panose="00000500000000000000" pitchFamily="2" charset="0"/>
              </a:rPr>
              <a:t>oefeningen</a:t>
            </a:r>
            <a:r>
              <a:rPr lang="nl-BE" sz="2000" b="0" i="0" u="none" strike="noStrike" kern="1200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br>
              <a:rPr lang="nl-BE" sz="2000" b="0" i="0" u="none" strike="noStrike" kern="1200" baseline="0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nl-BE" sz="2000" b="0" i="0" u="none" strike="noStrike" kern="1200" baseline="0" dirty="0">
                <a:solidFill>
                  <a:srgbClr val="000000"/>
                </a:solidFill>
                <a:latin typeface="Calibri" panose="020F0502020204030204" pitchFamily="34" charset="0"/>
              </a:rPr>
              <a:t>in </a:t>
            </a:r>
            <a:r>
              <a:rPr lang="nl-BE" sz="2000" dirty="0">
                <a:solidFill>
                  <a:srgbClr val="0092BC"/>
                </a:solidFill>
                <a:ea typeface="+mj-ea"/>
                <a:cs typeface="Poppins" panose="00000500000000000000" pitchFamily="2" charset="0"/>
              </a:rPr>
              <a:t>verschillende niveaus </a:t>
            </a:r>
            <a:r>
              <a:rPr lang="nl-BE" sz="2000" b="0" i="0" u="none" strike="noStrike" kern="1200" baseline="0" dirty="0">
                <a:solidFill>
                  <a:srgbClr val="000000"/>
                </a:solidFill>
                <a:latin typeface="Calibri" panose="020F0502020204030204" pitchFamily="34" charset="0"/>
              </a:rPr>
              <a:t>aangeboden. </a:t>
            </a:r>
            <a:br>
              <a:rPr lang="nl-BE" sz="2000" b="0" i="0" u="none" strike="noStrike" kern="1200" baseline="0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nl-BE" sz="2000" b="0" i="0" u="none" strike="noStrike" kern="1200" baseline="0" dirty="0">
                <a:solidFill>
                  <a:srgbClr val="000000"/>
                </a:solidFill>
                <a:latin typeface="Calibri" panose="020F0502020204030204" pitchFamily="34" charset="0"/>
              </a:rPr>
              <a:t>Uw kind wordt uitgedaagd op zijn/haar </a:t>
            </a:r>
            <a:br>
              <a:rPr lang="nl-BE" sz="2000" b="0" i="0" u="none" strike="noStrike" kern="1200" baseline="0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nl-BE" sz="2000" b="0" i="0" u="none" strike="noStrike" kern="1200" baseline="0" dirty="0">
                <a:solidFill>
                  <a:srgbClr val="000000"/>
                </a:solidFill>
                <a:latin typeface="Calibri" panose="020F0502020204030204" pitchFamily="34" charset="0"/>
              </a:rPr>
              <a:t>niveau. 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78DD2E4-472A-9A9B-7432-F0EEDE6A1B96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85000"/>
          </a:blip>
          <a:stretch>
            <a:fillRect/>
          </a:stretch>
        </p:blipFill>
        <p:spPr>
          <a:xfrm>
            <a:off x="896112" y="2029117"/>
            <a:ext cx="5533552" cy="3557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0266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ome office">
            <a:extLst>
              <a:ext uri="{FF2B5EF4-FFF2-40B4-BE49-F238E27FC236}">
                <a16:creationId xmlns:a16="http://schemas.microsoft.com/office/drawing/2014/main" id="{0259A913-AE96-10BC-5F4B-8BCAA5645C5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00" t="32077" r="1556" b="833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CB035C05-8D88-4844-66E7-5021648D9D02}"/>
              </a:ext>
            </a:extLst>
          </p:cNvPr>
          <p:cNvSpPr/>
          <p:nvPr/>
        </p:nvSpPr>
        <p:spPr>
          <a:xfrm>
            <a:off x="6429664" y="-428306"/>
            <a:ext cx="6937993" cy="7654606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  <a:effectLst>
            <a:softEdge rad="635000"/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062345" y="559450"/>
            <a:ext cx="5486400" cy="535531"/>
          </a:xfrm>
        </p:spPr>
        <p:txBody>
          <a:bodyPr/>
          <a:lstStyle/>
          <a:p>
            <a:r>
              <a:rPr lang="nl-BE" sz="3200" b="1" dirty="0"/>
              <a:t>Enkele handige </a:t>
            </a:r>
            <a:r>
              <a:rPr lang="nl-BE" sz="3200" b="1" dirty="0">
                <a:solidFill>
                  <a:srgbClr val="EC6523"/>
                </a:solidFill>
              </a:rPr>
              <a:t>tips</a:t>
            </a:r>
          </a:p>
        </p:txBody>
      </p:sp>
      <p:sp>
        <p:nvSpPr>
          <p:cNvPr id="9" name="TextBox 23">
            <a:extLst>
              <a:ext uri="{FF2B5EF4-FFF2-40B4-BE49-F238E27FC236}">
                <a16:creationId xmlns:a16="http://schemas.microsoft.com/office/drawing/2014/main" id="{1DE99AAA-E027-634E-3579-28F41074A820}"/>
              </a:ext>
            </a:extLst>
          </p:cNvPr>
          <p:cNvSpPr txBox="1"/>
          <p:nvPr/>
        </p:nvSpPr>
        <p:spPr>
          <a:xfrm>
            <a:off x="6976743" y="1493555"/>
            <a:ext cx="519217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rtl="0">
              <a:buSzPts val="2500"/>
              <a:buBlip>
                <a:blip r:embed="rId3"/>
              </a:buBlip>
            </a:pPr>
            <a:r>
              <a:rPr lang="nl-BE" sz="2000" b="0" i="0" u="none" strike="noStrike" kern="1200" baseline="0" dirty="0">
                <a:solidFill>
                  <a:srgbClr val="000000"/>
                </a:solidFill>
                <a:latin typeface="Calibri" panose="020F0502020204030204" pitchFamily="34" charset="0"/>
              </a:rPr>
              <a:t>Met de </a:t>
            </a:r>
            <a:r>
              <a:rPr lang="nl-BE" sz="2000" dirty="0">
                <a:solidFill>
                  <a:srgbClr val="0092BC"/>
                </a:solidFill>
                <a:ea typeface="+mj-ea"/>
                <a:cs typeface="Poppins" panose="00000500000000000000" pitchFamily="2" charset="0"/>
              </a:rPr>
              <a:t>Training voor leerlingen</a:t>
            </a:r>
            <a:br>
              <a:rPr lang="nl-BE" sz="2000" dirty="0">
                <a:solidFill>
                  <a:srgbClr val="0092BC"/>
                </a:solidFill>
                <a:ea typeface="+mj-ea"/>
                <a:cs typeface="Poppins" panose="00000500000000000000" pitchFamily="2" charset="0"/>
              </a:rPr>
            </a:br>
            <a:r>
              <a:rPr lang="nl-BE" sz="2000" b="0" i="0" u="none" strike="noStrike" kern="1200" baseline="0" dirty="0">
                <a:solidFill>
                  <a:srgbClr val="000000"/>
                </a:solidFill>
                <a:latin typeface="Calibri" panose="020F0502020204030204" pitchFamily="34" charset="0"/>
              </a:rPr>
              <a:t>kunt u samen met uw kind snel </a:t>
            </a:r>
            <a:br>
              <a:rPr lang="nl-BE" sz="2000" b="0" i="0" u="none" strike="noStrike" kern="1200" baseline="0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nl-BE" sz="2000" b="0" i="0" u="none" strike="noStrike" kern="1200" baseline="0" dirty="0">
                <a:solidFill>
                  <a:srgbClr val="000000"/>
                </a:solidFill>
                <a:latin typeface="Calibri" panose="020F0502020204030204" pitchFamily="34" charset="0"/>
              </a:rPr>
              <a:t>de weg vinden in de </a:t>
            </a:r>
            <a:r>
              <a:rPr lang="nl-BE" sz="2000">
                <a:solidFill>
                  <a:srgbClr val="000000"/>
                </a:solidFill>
                <a:latin typeface="Calibri" panose="020F0502020204030204" pitchFamily="34" charset="0"/>
              </a:rPr>
              <a:t>lesmethodes </a:t>
            </a:r>
            <a:br>
              <a:rPr lang="nl-BE" sz="200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nl-BE" sz="2000">
                <a:solidFill>
                  <a:srgbClr val="000000"/>
                </a:solidFill>
                <a:latin typeface="Calibri" panose="020F0502020204030204" pitchFamily="34" charset="0"/>
              </a:rPr>
              <a:t>en </a:t>
            </a:r>
            <a:r>
              <a:rPr lang="nl-BE" sz="2000" dirty="0">
                <a:solidFill>
                  <a:srgbClr val="000000"/>
                </a:solidFill>
                <a:latin typeface="Calibri" panose="020F0502020204030204" pitchFamily="34" charset="0"/>
              </a:rPr>
              <a:t>het </a:t>
            </a:r>
            <a:r>
              <a:rPr lang="nl-BE" sz="2000">
                <a:solidFill>
                  <a:srgbClr val="000000"/>
                </a:solidFill>
                <a:latin typeface="Calibri" panose="020F0502020204030204" pitchFamily="34" charset="0"/>
              </a:rPr>
              <a:t>platform van </a:t>
            </a:r>
            <a:r>
              <a:rPr lang="nl-BE" sz="2000" b="0" i="0" u="none" strike="noStrike" kern="1200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Lernova</a:t>
            </a:r>
            <a:r>
              <a:rPr lang="nl-BE" sz="2000" b="0" i="0" u="none" strike="noStrike" kern="1200" baseline="0" dirty="0">
                <a:solidFill>
                  <a:srgbClr val="000000"/>
                </a:solidFill>
                <a:latin typeface="Calibri" panose="020F0502020204030204" pitchFamily="34" charset="0"/>
              </a:rPr>
              <a:t>.</a:t>
            </a:r>
          </a:p>
          <a:p>
            <a:pPr marL="342900" indent="-342900" rtl="0">
              <a:buSzPts val="2500"/>
              <a:buBlip>
                <a:blip r:embed="rId3"/>
              </a:buBlip>
            </a:pPr>
            <a:endParaRPr lang="nl-BE" sz="2000" b="0" i="0" u="none" strike="noStrike" kern="1200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342900" indent="-342900" rtl="0">
              <a:buSzPts val="2500"/>
              <a:buBlip>
                <a:blip r:embed="rId3"/>
              </a:buBlip>
            </a:pPr>
            <a:r>
              <a:rPr lang="nl-BE" sz="2000" b="0" i="0" u="none" strike="noStrike" kern="1200" baseline="0" dirty="0">
                <a:solidFill>
                  <a:srgbClr val="000000"/>
                </a:solidFill>
                <a:latin typeface="Calibri" panose="020F0502020204030204" pitchFamily="34" charset="0"/>
              </a:rPr>
              <a:t>Neem de cursus </a:t>
            </a:r>
            <a:r>
              <a:rPr lang="nl-BE" sz="2000" dirty="0">
                <a:solidFill>
                  <a:srgbClr val="0092BC"/>
                </a:solidFill>
                <a:ea typeface="+mj-ea"/>
                <a:cs typeface="Poppins" panose="00000500000000000000" pitchFamily="2" charset="0"/>
              </a:rPr>
              <a:t>Leren </a:t>
            </a:r>
            <a:r>
              <a:rPr lang="nl-BE" sz="2000" dirty="0" err="1">
                <a:solidFill>
                  <a:srgbClr val="0092BC"/>
                </a:solidFill>
                <a:ea typeface="+mj-ea"/>
                <a:cs typeface="Poppins" panose="00000500000000000000" pitchFamily="2" charset="0"/>
              </a:rPr>
              <a:t>leren</a:t>
            </a:r>
            <a:br>
              <a:rPr lang="nl-BE" sz="2000" b="0" i="0" u="none" strike="noStrike" kern="1200" baseline="0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nl-BE" sz="2000" b="0" i="0" u="none" strike="noStrike" kern="1200" baseline="0" dirty="0">
                <a:solidFill>
                  <a:srgbClr val="000000"/>
                </a:solidFill>
                <a:latin typeface="Calibri" panose="020F0502020204030204" pitchFamily="34" charset="0"/>
              </a:rPr>
              <a:t>eens samen met uw kind door. </a:t>
            </a:r>
          </a:p>
          <a:p>
            <a:pPr marL="342900" indent="-342900" rtl="0">
              <a:buSzPts val="2500"/>
              <a:buBlip>
                <a:blip r:embed="rId3"/>
              </a:buBlip>
            </a:pPr>
            <a:endParaRPr lang="nl-BE" sz="2000" b="0" i="0" u="none" strike="noStrike" kern="1200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342900" indent="-342900" rtl="0">
              <a:buSzPts val="2500"/>
              <a:buBlip>
                <a:blip r:embed="rId3"/>
              </a:buBlip>
            </a:pPr>
            <a:r>
              <a:rPr lang="nl-BE" sz="2000" b="0" i="0" u="none" strike="noStrike" kern="1200" baseline="0" dirty="0">
                <a:solidFill>
                  <a:srgbClr val="000000"/>
                </a:solidFill>
                <a:latin typeface="Calibri" panose="020F0502020204030204" pitchFamily="34" charset="0"/>
              </a:rPr>
              <a:t>Zorg ervoor dat uw kind steeds met een </a:t>
            </a:r>
            <a:br>
              <a:rPr lang="nl-BE" sz="2000" b="0" i="0" u="none" strike="noStrike" kern="1200" baseline="0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nl-BE" sz="2000" dirty="0">
                <a:solidFill>
                  <a:srgbClr val="0092BC"/>
                </a:solidFill>
                <a:ea typeface="+mj-ea"/>
                <a:cs typeface="Poppins" panose="00000500000000000000" pitchFamily="2" charset="0"/>
              </a:rPr>
              <a:t>opgeladen toestel </a:t>
            </a:r>
            <a:r>
              <a:rPr lang="nl-BE" sz="2000" b="0" i="0" u="none" strike="noStrike" kern="1200" baseline="0" dirty="0">
                <a:solidFill>
                  <a:srgbClr val="000000"/>
                </a:solidFill>
                <a:latin typeface="Calibri" panose="020F0502020204030204" pitchFamily="34" charset="0"/>
              </a:rPr>
              <a:t>naar school vertrekt.</a:t>
            </a:r>
          </a:p>
          <a:p>
            <a:pPr marL="342900" indent="-342900" rtl="0">
              <a:buSzPts val="2500"/>
              <a:buBlip>
                <a:blip r:embed="rId3"/>
              </a:buBlip>
            </a:pPr>
            <a:endParaRPr lang="nl-BE" sz="2000" b="0" i="0" u="none" strike="noStrike" kern="1200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342900" indent="-342900" rtl="0">
              <a:buSzPts val="2500"/>
              <a:buBlip>
                <a:blip r:embed="rId3"/>
              </a:buBlip>
            </a:pPr>
            <a:r>
              <a:rPr lang="nl-BE" sz="2000" b="0" i="0" u="none" strike="noStrike" kern="1200" baseline="0" dirty="0">
                <a:solidFill>
                  <a:srgbClr val="000000"/>
                </a:solidFill>
                <a:latin typeface="Calibri" panose="020F0502020204030204" pitchFamily="34" charset="0"/>
              </a:rPr>
              <a:t>Meer weten? Surf naar </a:t>
            </a:r>
            <a:r>
              <a:rPr lang="nl-BE" sz="2000" dirty="0">
                <a:solidFill>
                  <a:srgbClr val="0092BC"/>
                </a:solidFill>
                <a:ea typeface="+mj-ea"/>
                <a:cs typeface="Poppins" panose="00000500000000000000" pitchFamily="2" charset="0"/>
              </a:rPr>
              <a:t>www.lernova.be</a:t>
            </a:r>
            <a:r>
              <a:rPr lang="nl-BE" sz="2000" b="0" i="0" u="none" strike="noStrike" kern="1200" baseline="0" dirty="0">
                <a:solidFill>
                  <a:srgbClr val="000000"/>
                </a:solidFill>
                <a:latin typeface="Calibri" panose="020F0502020204030204" pitchFamily="34" charset="0"/>
              </a:rPr>
              <a:t>. </a:t>
            </a:r>
            <a:br>
              <a:rPr lang="nl-BE" sz="2000" b="0" i="0" u="none" strike="noStrike" kern="1200" baseline="0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nl-BE" sz="2000" dirty="0">
                <a:solidFill>
                  <a:srgbClr val="000000"/>
                </a:solidFill>
                <a:latin typeface="Calibri" panose="020F0502020204030204" pitchFamily="34" charset="0"/>
              </a:rPr>
              <a:t>In de FAQ voor ouders vindt u nog</a:t>
            </a:r>
            <a:br>
              <a:rPr lang="nl-BE" sz="2000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nl-BE" sz="2000" dirty="0">
                <a:solidFill>
                  <a:srgbClr val="000000"/>
                </a:solidFill>
                <a:latin typeface="Calibri" panose="020F0502020204030204" pitchFamily="34" charset="0"/>
              </a:rPr>
              <a:t>meer informatie en praktische tips. </a:t>
            </a:r>
            <a:endParaRPr lang="nl-BE" sz="2000" b="0" i="0" u="none" strike="noStrike" kern="1200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861F68E-E63D-6F65-BC4D-1651D930E1D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85000"/>
          </a:blip>
          <a:srcRect l="10047" r="1"/>
          <a:stretch/>
        </p:blipFill>
        <p:spPr>
          <a:xfrm>
            <a:off x="863600" y="2008097"/>
            <a:ext cx="5604164" cy="3578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1534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85E223E-0F2B-51C2-6D59-770B55F304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E9EDD844-9506-C90A-6672-F4BA659EDC76}"/>
              </a:ext>
            </a:extLst>
          </p:cNvPr>
          <p:cNvSpPr/>
          <p:nvPr/>
        </p:nvSpPr>
        <p:spPr>
          <a:xfrm>
            <a:off x="793102" y="2397967"/>
            <a:ext cx="1940767" cy="37695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23">
            <a:extLst>
              <a:ext uri="{FF2B5EF4-FFF2-40B4-BE49-F238E27FC236}">
                <a16:creationId xmlns:a16="http://schemas.microsoft.com/office/drawing/2014/main" id="{B3719F43-8422-E5FE-A268-2A2512132335}"/>
              </a:ext>
            </a:extLst>
          </p:cNvPr>
          <p:cNvSpPr txBox="1"/>
          <p:nvPr/>
        </p:nvSpPr>
        <p:spPr>
          <a:xfrm>
            <a:off x="1028908" y="2682967"/>
            <a:ext cx="755756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rtl="0">
              <a:buSzPts val="2500"/>
              <a:buBlip>
                <a:blip r:embed="rId3"/>
              </a:buBlip>
            </a:pPr>
            <a:r>
              <a:rPr lang="nl-BE" sz="2400" dirty="0">
                <a:solidFill>
                  <a:srgbClr val="0092BC"/>
                </a:solidFill>
                <a:ea typeface="+mj-ea"/>
                <a:cs typeface="Poppins" panose="00000500000000000000" pitchFamily="2" charset="0"/>
              </a:rPr>
              <a:t>interactieve</a:t>
            </a:r>
            <a:r>
              <a:rPr lang="nl-BE" sz="2400" b="0" i="0" u="none" strike="noStrike" kern="1200" baseline="0" dirty="0">
                <a:solidFill>
                  <a:srgbClr val="000000"/>
                </a:solidFill>
                <a:latin typeface="Calibri" panose="020F0502020204030204" pitchFamily="34" charset="0"/>
              </a:rPr>
              <a:t> en </a:t>
            </a:r>
            <a:r>
              <a:rPr lang="nl-BE" sz="2400" b="0" i="0" u="none" strike="noStrike" kern="1200" baseline="0" dirty="0">
                <a:latin typeface="Calibri" panose="020F0502020204030204" pitchFamily="34" charset="0"/>
              </a:rPr>
              <a:t>duidelijk</a:t>
            </a:r>
            <a:r>
              <a:rPr lang="nl-BE" sz="2400" b="0" i="0" u="none" strike="noStrike" kern="1200" baseline="0" dirty="0">
                <a:solidFill>
                  <a:srgbClr val="EC6523"/>
                </a:solidFill>
                <a:latin typeface="Calibri" panose="020F0502020204030204" pitchFamily="34" charset="0"/>
              </a:rPr>
              <a:t> </a:t>
            </a:r>
            <a:r>
              <a:rPr lang="nl-BE" sz="2400" dirty="0">
                <a:solidFill>
                  <a:srgbClr val="0092BC"/>
                </a:solidFill>
                <a:ea typeface="+mj-ea"/>
                <a:cs typeface="Poppins" panose="00000500000000000000" pitchFamily="2" charset="0"/>
              </a:rPr>
              <a:t>gestructureerde</a:t>
            </a:r>
            <a:r>
              <a:rPr lang="nl-BE" sz="2400" b="0" i="0" u="none" strike="noStrike" kern="1200" baseline="0" dirty="0">
                <a:solidFill>
                  <a:srgbClr val="000000"/>
                </a:solidFill>
                <a:latin typeface="Calibri" panose="020F0502020204030204" pitchFamily="34" charset="0"/>
              </a:rPr>
              <a:t> lesmethodes</a:t>
            </a:r>
            <a:br>
              <a:rPr lang="nl-BE" sz="2400" b="0" i="0" u="none" strike="noStrike" kern="1200" baseline="0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endParaRPr lang="nl-BE" sz="2400" b="0" i="0" u="none" strike="noStrike" kern="1200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342900" indent="-342900" rtl="0">
              <a:buSzPts val="2500"/>
              <a:buBlip>
                <a:blip r:embed="rId3"/>
              </a:buBlip>
            </a:pPr>
            <a:r>
              <a:rPr lang="nl-BE" sz="2400" dirty="0">
                <a:solidFill>
                  <a:srgbClr val="0092BC"/>
                </a:solidFill>
                <a:ea typeface="+mj-ea"/>
                <a:cs typeface="Poppins" panose="00000500000000000000" pitchFamily="2" charset="0"/>
              </a:rPr>
              <a:t>boeiende</a:t>
            </a:r>
            <a:r>
              <a:rPr lang="nl-BE" sz="2400" dirty="0">
                <a:solidFill>
                  <a:srgbClr val="000000"/>
                </a:solidFill>
                <a:latin typeface="Calibri" panose="020F0502020204030204" pitchFamily="34" charset="0"/>
              </a:rPr>
              <a:t> en </a:t>
            </a:r>
            <a:r>
              <a:rPr lang="nl-BE" sz="2400" dirty="0">
                <a:solidFill>
                  <a:srgbClr val="0092BC"/>
                </a:solidFill>
                <a:ea typeface="+mj-ea"/>
                <a:cs typeface="Poppins" panose="00000500000000000000" pitchFamily="2" charset="0"/>
              </a:rPr>
              <a:t>actuele</a:t>
            </a:r>
            <a:r>
              <a:rPr lang="nl-BE" sz="2400" dirty="0">
                <a:solidFill>
                  <a:srgbClr val="000000"/>
                </a:solidFill>
                <a:latin typeface="Calibri" panose="020F0502020204030204" pitchFamily="34" charset="0"/>
              </a:rPr>
              <a:t> lesinhouden</a:t>
            </a:r>
            <a:br>
              <a:rPr lang="nl-BE" sz="2400" b="0" i="0" u="none" strike="noStrike" kern="1200" baseline="0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endParaRPr lang="nl-BE" sz="2400" b="0" i="0" u="none" strike="noStrike" kern="1200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342900" indent="-342900" rtl="0">
              <a:buSzPts val="2500"/>
              <a:buBlip>
                <a:blip r:embed="rId3"/>
              </a:buBlip>
            </a:pPr>
            <a:r>
              <a:rPr lang="nl-BE" sz="2400" b="0" i="0" u="none" strike="noStrike" kern="1200" baseline="0" dirty="0">
                <a:solidFill>
                  <a:srgbClr val="000000"/>
                </a:solidFill>
                <a:latin typeface="Calibri" panose="020F0502020204030204" pitchFamily="34" charset="0"/>
              </a:rPr>
              <a:t>aangeboden op een </a:t>
            </a:r>
            <a:r>
              <a:rPr lang="nl-BE" sz="2400" dirty="0">
                <a:solidFill>
                  <a:srgbClr val="0092BC"/>
                </a:solidFill>
                <a:ea typeface="+mj-ea"/>
                <a:cs typeface="Poppins" panose="00000500000000000000" pitchFamily="2" charset="0"/>
              </a:rPr>
              <a:t>gebruiksvriendelijk</a:t>
            </a:r>
            <a:r>
              <a:rPr lang="nl-BE" sz="2400" b="0" i="0" u="none" strike="noStrike" kern="1200" baseline="0" dirty="0">
                <a:solidFill>
                  <a:srgbClr val="000000"/>
                </a:solidFill>
                <a:latin typeface="Calibri" panose="020F0502020204030204" pitchFamily="34" charset="0"/>
              </a:rPr>
              <a:t> platform</a:t>
            </a:r>
            <a:br>
              <a:rPr lang="nl-BE" sz="2400" b="0" i="0" u="none" strike="noStrike" kern="1200" baseline="0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endParaRPr lang="nl-BE" sz="2400" b="0" i="0" u="none" strike="noStrike" kern="1200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342900" indent="-342900" rtl="0">
              <a:buSzPts val="2500"/>
              <a:buBlip>
                <a:blip r:embed="rId3"/>
              </a:buBlip>
            </a:pPr>
            <a:r>
              <a:rPr lang="nl-BE" sz="2400" dirty="0">
                <a:solidFill>
                  <a:srgbClr val="000000"/>
                </a:solidFill>
                <a:latin typeface="Calibri" panose="020F0502020204030204" pitchFamily="34" charset="0"/>
              </a:rPr>
              <a:t>d</a:t>
            </a:r>
            <a:r>
              <a:rPr lang="nl-BE" sz="2400" b="0" i="0" u="none" strike="noStrike" kern="1200" baseline="0" dirty="0">
                <a:solidFill>
                  <a:srgbClr val="000000"/>
                </a:solidFill>
                <a:latin typeface="Calibri" panose="020F0502020204030204" pitchFamily="34" charset="0"/>
              </a:rPr>
              <a:t>oordacht gebruik van </a:t>
            </a:r>
            <a:r>
              <a:rPr lang="nl-BE" sz="2400" dirty="0">
                <a:solidFill>
                  <a:srgbClr val="0092BC"/>
                </a:solidFill>
                <a:ea typeface="+mj-ea"/>
                <a:cs typeface="Poppins" panose="00000500000000000000" pitchFamily="2" charset="0"/>
              </a:rPr>
              <a:t>papier &amp; digitaal</a:t>
            </a:r>
            <a:br>
              <a:rPr lang="nl-BE" sz="2400" b="0" i="0" u="none" strike="noStrike" kern="1200" baseline="0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endParaRPr lang="nl-BE" sz="2400" b="0" i="0" u="none" strike="noStrike" kern="1200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342900" indent="-342900" rtl="0">
              <a:buSzPts val="2500"/>
              <a:buBlip>
                <a:blip r:embed="rId3"/>
              </a:buBlip>
            </a:pPr>
            <a:r>
              <a:rPr lang="nl-BE" sz="2400" b="0" i="0" u="none" strike="noStrike" kern="1200" baseline="0" dirty="0">
                <a:solidFill>
                  <a:srgbClr val="000000"/>
                </a:solidFill>
                <a:latin typeface="Calibri" panose="020F0502020204030204" pitchFamily="34" charset="0"/>
              </a:rPr>
              <a:t>met aandacht voor </a:t>
            </a:r>
            <a:r>
              <a:rPr lang="nl-BE" sz="2400" dirty="0">
                <a:solidFill>
                  <a:srgbClr val="0092BC"/>
                </a:solidFill>
                <a:ea typeface="+mj-ea"/>
                <a:cs typeface="Poppins" panose="00000500000000000000" pitchFamily="2" charset="0"/>
              </a:rPr>
              <a:t>alle leerlingen</a:t>
            </a:r>
            <a:endParaRPr lang="uk-UA" sz="2400" dirty="0">
              <a:solidFill>
                <a:srgbClr val="0092BC"/>
              </a:solidFill>
              <a:ea typeface="+mj-ea"/>
              <a:cs typeface="Poppins" panose="00000500000000000000" pitchFamily="2" charset="0"/>
            </a:endParaRPr>
          </a:p>
        </p:txBody>
      </p:sp>
      <p:pic>
        <p:nvPicPr>
          <p:cNvPr id="3" name="Afbeelding 52" descr="Afbeelding met kleding, schoeisel, scène, stoel&#10;&#10;Automatisch gegenereerde beschrijving">
            <a:extLst>
              <a:ext uri="{FF2B5EF4-FFF2-40B4-BE49-F238E27FC236}">
                <a16:creationId xmlns:a16="http://schemas.microsoft.com/office/drawing/2014/main" id="{729DCC9E-EEB2-B7E0-D12F-202989B677C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60" t="973" r="11449" b="2867"/>
          <a:stretch/>
        </p:blipFill>
        <p:spPr>
          <a:xfrm>
            <a:off x="7538090" y="568170"/>
            <a:ext cx="1924258" cy="1924258"/>
          </a:xfrm>
          <a:prstGeom prst="ellipse">
            <a:avLst/>
          </a:prstGeom>
          <a:ln w="28575">
            <a:noFill/>
          </a:ln>
        </p:spPr>
      </p:pic>
      <p:pic>
        <p:nvPicPr>
          <p:cNvPr id="8" name="Afbeelding 56" descr="Afbeelding met muur, overdekt, persoon, kleding&#10;&#10;Automatisch gegenereerde beschrijving">
            <a:extLst>
              <a:ext uri="{FF2B5EF4-FFF2-40B4-BE49-F238E27FC236}">
                <a16:creationId xmlns:a16="http://schemas.microsoft.com/office/drawing/2014/main" id="{14084144-1717-FA79-419C-86178AE1887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03" r="8259"/>
          <a:stretch/>
        </p:blipFill>
        <p:spPr>
          <a:xfrm rot="5400000">
            <a:off x="9548605" y="4554494"/>
            <a:ext cx="1924258" cy="1924258"/>
          </a:xfrm>
          <a:prstGeom prst="ellipse">
            <a:avLst/>
          </a:prstGeom>
          <a:ln w="28575">
            <a:noFill/>
          </a:ln>
        </p:spPr>
      </p:pic>
      <p:pic>
        <p:nvPicPr>
          <p:cNvPr id="12" name="Afbeelding 54" descr="Afbeelding met kleding, persoon, overdekt&#10;&#10;Automatisch gegenereerde beschrijving">
            <a:extLst>
              <a:ext uri="{FF2B5EF4-FFF2-40B4-BE49-F238E27FC236}">
                <a16:creationId xmlns:a16="http://schemas.microsoft.com/office/drawing/2014/main" id="{2FC22DE7-3443-759D-F825-D9CC27F442F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38" r="16062"/>
          <a:stretch/>
        </p:blipFill>
        <p:spPr>
          <a:xfrm rot="5400000">
            <a:off x="8586476" y="2561332"/>
            <a:ext cx="1924258" cy="1924258"/>
          </a:xfrm>
          <a:prstGeom prst="ellipse">
            <a:avLst/>
          </a:prstGeom>
          <a:ln w="28575">
            <a:noFill/>
          </a:ln>
        </p:spPr>
      </p:pic>
      <p:pic>
        <p:nvPicPr>
          <p:cNvPr id="13" name="Afbeelding 4">
            <a:extLst>
              <a:ext uri="{FF2B5EF4-FFF2-40B4-BE49-F238E27FC236}">
                <a16:creationId xmlns:a16="http://schemas.microsoft.com/office/drawing/2014/main" id="{A73BCFF8-17F0-46A4-AF40-B03A92B7F658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886" r="16974" b="11324"/>
          <a:stretch/>
        </p:blipFill>
        <p:spPr>
          <a:xfrm>
            <a:off x="5486400" y="0"/>
            <a:ext cx="67056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5957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22A6340-7C6F-2526-A621-66E938DABBCA}"/>
              </a:ext>
            </a:extLst>
          </p:cNvPr>
          <p:cNvSpPr txBox="1"/>
          <p:nvPr/>
        </p:nvSpPr>
        <p:spPr>
          <a:xfrm>
            <a:off x="1658485" y="2225876"/>
            <a:ext cx="90000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5000" b="1">
                <a:solidFill>
                  <a:srgbClr val="EC6523"/>
                </a:solidFill>
              </a:rPr>
              <a:t>Inloggen</a:t>
            </a:r>
            <a:endParaRPr lang="en-US" sz="5000" b="1">
              <a:solidFill>
                <a:srgbClr val="EC6523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5D318ED-AB7E-CE2A-C940-0D664342ACE5}"/>
              </a:ext>
            </a:extLst>
          </p:cNvPr>
          <p:cNvSpPr txBox="1"/>
          <p:nvPr/>
        </p:nvSpPr>
        <p:spPr>
          <a:xfrm>
            <a:off x="1658485" y="3147305"/>
            <a:ext cx="90000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2500" i="1"/>
              <a:t>Wis deze slide en de slides i.v.m. inloggen die </a:t>
            </a:r>
            <a:br>
              <a:rPr lang="nl-BE" sz="2500" i="1"/>
            </a:br>
            <a:r>
              <a:rPr lang="nl-BE" sz="2500" i="1"/>
              <a:t>niet van toepassing zijn voor jouw school.</a:t>
            </a:r>
          </a:p>
        </p:txBody>
      </p:sp>
    </p:spTree>
    <p:extLst>
      <p:ext uri="{BB962C8B-B14F-4D97-AF65-F5344CB8AC3E}">
        <p14:creationId xmlns:p14="http://schemas.microsoft.com/office/powerpoint/2010/main" val="16775557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4200" y="573301"/>
            <a:ext cx="3632200" cy="507831"/>
          </a:xfrm>
          <a:prstGeom prst="rect">
            <a:avLst/>
          </a:prstGeom>
        </p:spPr>
        <p:txBody>
          <a:bodyPr/>
          <a:lstStyle/>
          <a:p>
            <a:r>
              <a:rPr lang="nl-BE" dirty="0"/>
              <a:t>H</a:t>
            </a:r>
            <a:r>
              <a:rPr lang="en-US" dirty="0" err="1"/>
              <a:t>oe</a:t>
            </a:r>
            <a:r>
              <a:rPr lang="en-US" dirty="0"/>
              <a:t> </a:t>
            </a:r>
            <a:r>
              <a:rPr lang="en-US" dirty="0" err="1"/>
              <a:t>kan</a:t>
            </a:r>
            <a:r>
              <a:rPr lang="en-US" dirty="0"/>
              <a:t> </a:t>
            </a:r>
            <a:r>
              <a:rPr lang="en-US" dirty="0" err="1"/>
              <a:t>ik</a:t>
            </a:r>
            <a:r>
              <a:rPr lang="en-US" dirty="0"/>
              <a:t> </a:t>
            </a:r>
            <a:r>
              <a:rPr lang="en-US" dirty="0" err="1">
                <a:solidFill>
                  <a:srgbClr val="EC6523"/>
                </a:solidFill>
              </a:rPr>
              <a:t>inloggen</a:t>
            </a:r>
            <a:r>
              <a:rPr lang="en-US" dirty="0">
                <a:solidFill>
                  <a:srgbClr val="EC6523"/>
                </a:solidFill>
              </a:rPr>
              <a:t>?</a:t>
            </a:r>
            <a:endParaRPr lang="uk-UA" dirty="0">
              <a:solidFill>
                <a:srgbClr val="EC6523"/>
              </a:solidFill>
            </a:endParaRPr>
          </a:p>
        </p:txBody>
      </p:sp>
      <p:cxnSp>
        <p:nvCxnSpPr>
          <p:cNvPr id="19" name="Straight Connector 1">
            <a:extLst>
              <a:ext uri="{FF2B5EF4-FFF2-40B4-BE49-F238E27FC236}">
                <a16:creationId xmlns:a16="http://schemas.microsoft.com/office/drawing/2014/main" id="{748B891C-8E1C-4C50-B712-597739A1AB50}"/>
              </a:ext>
            </a:extLst>
          </p:cNvPr>
          <p:cNvCxnSpPr/>
          <p:nvPr/>
        </p:nvCxnSpPr>
        <p:spPr>
          <a:xfrm>
            <a:off x="469900" y="457200"/>
            <a:ext cx="0" cy="6858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4">
            <a:extLst>
              <a:ext uri="{FF2B5EF4-FFF2-40B4-BE49-F238E27FC236}">
                <a16:creationId xmlns:a16="http://schemas.microsoft.com/office/drawing/2014/main" id="{BE90EC5C-3FE7-4002-A26A-8695CCCA0297}"/>
              </a:ext>
            </a:extLst>
          </p:cNvPr>
          <p:cNvCxnSpPr/>
          <p:nvPr/>
        </p:nvCxnSpPr>
        <p:spPr>
          <a:xfrm>
            <a:off x="11887200" y="6161921"/>
            <a:ext cx="0" cy="4953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Afbeelding 13" descr="Afbeelding met Graphics, logo, grafische vormgeving, Lettertype&#10;&#10;Automatisch gegenereerde beschrijving">
            <a:extLst>
              <a:ext uri="{FF2B5EF4-FFF2-40B4-BE49-F238E27FC236}">
                <a16:creationId xmlns:a16="http://schemas.microsoft.com/office/drawing/2014/main" id="{65AC78FF-8E01-A2B2-FE9E-23A89B5B74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929" y="2523743"/>
            <a:ext cx="2800453" cy="2800453"/>
          </a:xfrm>
          <a:prstGeom prst="rect">
            <a:avLst/>
          </a:prstGeom>
        </p:spPr>
      </p:pic>
      <p:sp>
        <p:nvSpPr>
          <p:cNvPr id="4" name="Tekstvak 22">
            <a:extLst>
              <a:ext uri="{FF2B5EF4-FFF2-40B4-BE49-F238E27FC236}">
                <a16:creationId xmlns:a16="http://schemas.microsoft.com/office/drawing/2014/main" id="{486093DA-06A7-BB02-2639-7F0DBD1E7757}"/>
              </a:ext>
            </a:extLst>
          </p:cNvPr>
          <p:cNvSpPr txBox="1"/>
          <p:nvPr/>
        </p:nvSpPr>
        <p:spPr>
          <a:xfrm>
            <a:off x="4139768" y="2523744"/>
            <a:ext cx="9051703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rtl="0">
              <a:buSzPts val="2500"/>
              <a:buFont typeface="+mj-lt"/>
              <a:buAutoNum type="arabicPeriod"/>
            </a:pPr>
            <a:r>
              <a:rPr lang="nl-BE" sz="2400" b="0" i="0" u="none" strike="noStrike" kern="1200" baseline="0" dirty="0">
                <a:solidFill>
                  <a:srgbClr val="000000"/>
                </a:solidFill>
              </a:rPr>
              <a:t>Meld aan op het Smartschool-account van uw kind.</a:t>
            </a:r>
            <a:br>
              <a:rPr lang="nl-BE" sz="2400" b="0" i="0" u="none" strike="noStrike" kern="1200" baseline="0" dirty="0">
                <a:solidFill>
                  <a:srgbClr val="000000"/>
                </a:solidFill>
              </a:rPr>
            </a:br>
            <a:endParaRPr lang="nl-BE" sz="2400" b="0" i="0" u="none" strike="noStrike" kern="1200" baseline="0" dirty="0">
              <a:solidFill>
                <a:srgbClr val="000000"/>
              </a:solidFill>
            </a:endParaRPr>
          </a:p>
          <a:p>
            <a:pPr marL="342900" indent="-342900" rtl="0">
              <a:buSzPts val="2500"/>
              <a:buFont typeface="+mj-lt"/>
              <a:buAutoNum type="arabicPeriod"/>
            </a:pPr>
            <a:r>
              <a:rPr lang="nl-BE" sz="2400" b="0" i="0" u="none" strike="noStrike" kern="1200" baseline="0" dirty="0">
                <a:solidFill>
                  <a:srgbClr val="000000"/>
                </a:solidFill>
              </a:rPr>
              <a:t>Kl</a:t>
            </a:r>
            <a:r>
              <a:rPr lang="nl-BE" sz="2400" dirty="0">
                <a:solidFill>
                  <a:srgbClr val="000000"/>
                </a:solidFill>
              </a:rPr>
              <a:t>ik op ‘Links’.</a:t>
            </a:r>
            <a:br>
              <a:rPr lang="nl-BE" sz="2400" dirty="0">
                <a:solidFill>
                  <a:srgbClr val="000000"/>
                </a:solidFill>
              </a:rPr>
            </a:br>
            <a:endParaRPr lang="nl-BE" sz="2400" dirty="0">
              <a:solidFill>
                <a:srgbClr val="000000"/>
              </a:solidFill>
            </a:endParaRPr>
          </a:p>
          <a:p>
            <a:pPr marL="342900" indent="-342900" rtl="0">
              <a:buSzPts val="2500"/>
              <a:buFont typeface="+mj-lt"/>
              <a:buAutoNum type="arabicPeriod"/>
            </a:pPr>
            <a:r>
              <a:rPr lang="nl-BE" sz="2400" b="0" i="0" u="none" strike="noStrike" kern="1200" baseline="0" dirty="0">
                <a:solidFill>
                  <a:srgbClr val="000000"/>
                </a:solidFill>
              </a:rPr>
              <a:t>Kies voor ‘</a:t>
            </a:r>
            <a:r>
              <a:rPr lang="nl-BE" sz="2400" b="0" i="0" u="none" strike="noStrike" kern="1200" baseline="0" dirty="0" err="1">
                <a:solidFill>
                  <a:srgbClr val="000000"/>
                </a:solidFill>
              </a:rPr>
              <a:t>Lernova</a:t>
            </a:r>
            <a:r>
              <a:rPr lang="nl-BE" sz="2400" b="0" i="0" u="none" strike="noStrike" kern="1200" baseline="0" dirty="0">
                <a:solidFill>
                  <a:srgbClr val="000000"/>
                </a:solidFill>
              </a:rPr>
              <a:t>’.</a:t>
            </a:r>
            <a:br>
              <a:rPr lang="nl-BE" sz="2400" b="0" i="0" u="none" strike="noStrike" kern="1200" baseline="0" dirty="0">
                <a:solidFill>
                  <a:srgbClr val="000000"/>
                </a:solidFill>
              </a:rPr>
            </a:br>
            <a:endParaRPr lang="nl-BE" sz="2400" b="0" i="0" u="none" strike="noStrike" kern="1200" baseline="0" dirty="0">
              <a:solidFill>
                <a:srgbClr val="000000"/>
              </a:solidFill>
            </a:endParaRPr>
          </a:p>
          <a:p>
            <a:pPr marL="342900" indent="-342900" rtl="0">
              <a:buSzPts val="2500"/>
              <a:buFont typeface="+mj-lt"/>
              <a:buAutoNum type="arabicPeriod"/>
            </a:pPr>
            <a:r>
              <a:rPr lang="nl-BE" sz="2400" dirty="0">
                <a:solidFill>
                  <a:srgbClr val="000000"/>
                </a:solidFill>
              </a:rPr>
              <a:t>U</a:t>
            </a:r>
            <a:r>
              <a:rPr lang="nl-BE" sz="2400" b="0" i="0" u="none" strike="noStrike" kern="1200" baseline="0" dirty="0">
                <a:solidFill>
                  <a:srgbClr val="000000"/>
                </a:solidFill>
              </a:rPr>
              <a:t> wordt rechtstreeks doorgestuurd naar </a:t>
            </a:r>
            <a:br>
              <a:rPr lang="nl-BE" sz="2400" b="0" i="0" u="none" strike="noStrike" kern="1200" baseline="0" dirty="0">
                <a:solidFill>
                  <a:srgbClr val="000000"/>
                </a:solidFill>
              </a:rPr>
            </a:br>
            <a:r>
              <a:rPr lang="nl-BE" sz="2400" b="0" i="0" u="none" strike="noStrike" kern="1200" baseline="0" dirty="0">
                <a:solidFill>
                  <a:srgbClr val="000000"/>
                </a:solidFill>
              </a:rPr>
              <a:t>het </a:t>
            </a:r>
            <a:r>
              <a:rPr lang="nl-BE" sz="2400" b="0" i="0" u="none" strike="noStrike" kern="1200" baseline="0" dirty="0" err="1">
                <a:solidFill>
                  <a:srgbClr val="000000"/>
                </a:solidFill>
              </a:rPr>
              <a:t>Lernova</a:t>
            </a:r>
            <a:r>
              <a:rPr lang="nl-BE" sz="2400" dirty="0">
                <a:solidFill>
                  <a:srgbClr val="000000"/>
                </a:solidFill>
              </a:rPr>
              <a:t>-platform met alle lesmethodes.</a:t>
            </a:r>
            <a:endParaRPr lang="nl-BE" sz="2400" b="0" i="0" u="none" strike="noStrike" kern="1200" baseline="0" dirty="0">
              <a:solidFill>
                <a:srgbClr val="000000"/>
              </a:solidFill>
            </a:endParaRPr>
          </a:p>
        </p:txBody>
      </p:sp>
      <p:sp>
        <p:nvSpPr>
          <p:cNvPr id="6" name="TextBox 23">
            <a:extLst>
              <a:ext uri="{FF2B5EF4-FFF2-40B4-BE49-F238E27FC236}">
                <a16:creationId xmlns:a16="http://schemas.microsoft.com/office/drawing/2014/main" id="{0FB70CF1-D509-9372-9B19-06E24C9FEA24}"/>
              </a:ext>
            </a:extLst>
          </p:cNvPr>
          <p:cNvSpPr txBox="1"/>
          <p:nvPr/>
        </p:nvSpPr>
        <p:spPr>
          <a:xfrm>
            <a:off x="584200" y="1533803"/>
            <a:ext cx="71913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>
              <a:buSzPts val="2500"/>
            </a:pPr>
            <a:r>
              <a:rPr lang="nl-BE" sz="2400" dirty="0">
                <a:solidFill>
                  <a:srgbClr val="000000"/>
                </a:solidFill>
                <a:ea typeface="+mj-ea"/>
                <a:cs typeface="Poppins" panose="00000500000000000000" pitchFamily="2" charset="0"/>
              </a:rPr>
              <a:t>Inloggen bij </a:t>
            </a:r>
            <a:r>
              <a:rPr lang="nl-BE" sz="2400" dirty="0" err="1">
                <a:solidFill>
                  <a:srgbClr val="000000"/>
                </a:solidFill>
                <a:ea typeface="+mj-ea"/>
                <a:cs typeface="Poppins" panose="00000500000000000000" pitchFamily="2" charset="0"/>
              </a:rPr>
              <a:t>Lernova</a:t>
            </a:r>
            <a:r>
              <a:rPr lang="nl-BE" sz="2400" dirty="0">
                <a:solidFill>
                  <a:srgbClr val="000000"/>
                </a:solidFill>
                <a:ea typeface="+mj-ea"/>
                <a:cs typeface="Poppins" panose="00000500000000000000" pitchFamily="2" charset="0"/>
              </a:rPr>
              <a:t> via </a:t>
            </a:r>
            <a:r>
              <a:rPr lang="nl-BE" sz="2400" dirty="0">
                <a:solidFill>
                  <a:srgbClr val="0092BC"/>
                </a:solidFill>
                <a:ea typeface="+mj-ea"/>
                <a:cs typeface="Poppins" panose="00000500000000000000" pitchFamily="2" charset="0"/>
              </a:rPr>
              <a:t>Smartschool</a:t>
            </a:r>
            <a:endParaRPr lang="uk-UA" sz="2400" dirty="0">
              <a:solidFill>
                <a:srgbClr val="0092BC"/>
              </a:solidFill>
              <a:ea typeface="+mj-ea"/>
              <a:cs typeface="Poppins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8826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4200" y="573301"/>
            <a:ext cx="3632200" cy="507831"/>
          </a:xfrm>
          <a:prstGeom prst="rect">
            <a:avLst/>
          </a:prstGeom>
        </p:spPr>
        <p:txBody>
          <a:bodyPr/>
          <a:lstStyle/>
          <a:p>
            <a:r>
              <a:rPr lang="nl-BE" dirty="0"/>
              <a:t>H</a:t>
            </a:r>
            <a:r>
              <a:rPr lang="en-US" dirty="0" err="1"/>
              <a:t>oe</a:t>
            </a:r>
            <a:r>
              <a:rPr lang="en-US" dirty="0"/>
              <a:t> </a:t>
            </a:r>
            <a:r>
              <a:rPr lang="en-US" dirty="0" err="1"/>
              <a:t>kan</a:t>
            </a:r>
            <a:r>
              <a:rPr lang="en-US" dirty="0"/>
              <a:t> </a:t>
            </a:r>
            <a:r>
              <a:rPr lang="en-US" dirty="0" err="1"/>
              <a:t>ik</a:t>
            </a:r>
            <a:r>
              <a:rPr lang="en-US" dirty="0"/>
              <a:t> </a:t>
            </a:r>
            <a:r>
              <a:rPr lang="en-US" dirty="0" err="1">
                <a:solidFill>
                  <a:srgbClr val="EC6523"/>
                </a:solidFill>
              </a:rPr>
              <a:t>inloggen</a:t>
            </a:r>
            <a:r>
              <a:rPr lang="en-US" dirty="0">
                <a:solidFill>
                  <a:srgbClr val="EC6523"/>
                </a:solidFill>
              </a:rPr>
              <a:t>?</a:t>
            </a:r>
            <a:endParaRPr lang="uk-UA" dirty="0">
              <a:solidFill>
                <a:srgbClr val="EC6523"/>
              </a:solidFill>
            </a:endParaRPr>
          </a:p>
        </p:txBody>
      </p:sp>
      <p:cxnSp>
        <p:nvCxnSpPr>
          <p:cNvPr id="19" name="Straight Connector 1">
            <a:extLst>
              <a:ext uri="{FF2B5EF4-FFF2-40B4-BE49-F238E27FC236}">
                <a16:creationId xmlns:a16="http://schemas.microsoft.com/office/drawing/2014/main" id="{748B891C-8E1C-4C50-B712-597739A1AB50}"/>
              </a:ext>
            </a:extLst>
          </p:cNvPr>
          <p:cNvCxnSpPr/>
          <p:nvPr/>
        </p:nvCxnSpPr>
        <p:spPr>
          <a:xfrm>
            <a:off x="469900" y="457200"/>
            <a:ext cx="0" cy="6858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4">
            <a:extLst>
              <a:ext uri="{FF2B5EF4-FFF2-40B4-BE49-F238E27FC236}">
                <a16:creationId xmlns:a16="http://schemas.microsoft.com/office/drawing/2014/main" id="{BE90EC5C-3FE7-4002-A26A-8695CCCA0297}"/>
              </a:ext>
            </a:extLst>
          </p:cNvPr>
          <p:cNvCxnSpPr/>
          <p:nvPr/>
        </p:nvCxnSpPr>
        <p:spPr>
          <a:xfrm>
            <a:off x="11887200" y="6161921"/>
            <a:ext cx="0" cy="4953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kstvak 22">
            <a:extLst>
              <a:ext uri="{FF2B5EF4-FFF2-40B4-BE49-F238E27FC236}">
                <a16:creationId xmlns:a16="http://schemas.microsoft.com/office/drawing/2014/main" id="{486093DA-06A7-BB02-2639-7F0DBD1E7757}"/>
              </a:ext>
            </a:extLst>
          </p:cNvPr>
          <p:cNvSpPr txBox="1"/>
          <p:nvPr/>
        </p:nvSpPr>
        <p:spPr>
          <a:xfrm>
            <a:off x="4390485" y="2523744"/>
            <a:ext cx="9051703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rtl="0">
              <a:buSzPts val="2500"/>
              <a:buFont typeface="+mj-lt"/>
              <a:buAutoNum type="arabicPeriod"/>
            </a:pPr>
            <a:r>
              <a:rPr lang="nl-BE" sz="2400" b="0" i="0" u="none" strike="noStrike" kern="1200" baseline="0" dirty="0">
                <a:solidFill>
                  <a:srgbClr val="000000"/>
                </a:solidFill>
              </a:rPr>
              <a:t>Ga naar </a:t>
            </a:r>
            <a:r>
              <a:rPr lang="nl-BE" sz="2400" b="0" i="0" u="none" strike="noStrike" kern="1200" baseline="0" dirty="0">
                <a:solidFill>
                  <a:srgbClr val="000000"/>
                </a:solidFill>
                <a:hlinkClick r:id="rId2"/>
              </a:rPr>
              <a:t>www.lernova.be/aanmelden</a:t>
            </a:r>
            <a:r>
              <a:rPr lang="nl-BE" sz="2400" b="0" i="0" u="none" strike="noStrike" kern="1200" baseline="0" dirty="0">
                <a:solidFill>
                  <a:srgbClr val="000000"/>
                </a:solidFill>
              </a:rPr>
              <a:t> </a:t>
            </a:r>
            <a:br>
              <a:rPr lang="nl-BE" sz="2400" b="0" i="0" u="none" strike="noStrike" kern="1200" baseline="0" dirty="0">
                <a:solidFill>
                  <a:srgbClr val="000000"/>
                </a:solidFill>
              </a:rPr>
            </a:br>
            <a:endParaRPr lang="nl-BE" sz="2400" b="0" i="0" u="none" strike="noStrike" kern="1200" baseline="0" dirty="0">
              <a:solidFill>
                <a:srgbClr val="000000"/>
              </a:solidFill>
            </a:endParaRPr>
          </a:p>
          <a:p>
            <a:pPr marL="342900" indent="-342900" rtl="0">
              <a:buSzPts val="2500"/>
              <a:buFont typeface="+mj-lt"/>
              <a:buAutoNum type="arabicPeriod"/>
            </a:pPr>
            <a:r>
              <a:rPr lang="nl-BE" sz="2400" dirty="0">
                <a:solidFill>
                  <a:srgbClr val="000000"/>
                </a:solidFill>
              </a:rPr>
              <a:t>Klik op ‘Aanmelden met Office 365’.</a:t>
            </a:r>
            <a:br>
              <a:rPr lang="nl-BE" sz="2400" dirty="0">
                <a:solidFill>
                  <a:srgbClr val="000000"/>
                </a:solidFill>
              </a:rPr>
            </a:br>
            <a:endParaRPr lang="nl-BE" sz="2400" dirty="0">
              <a:solidFill>
                <a:srgbClr val="000000"/>
              </a:solidFill>
            </a:endParaRPr>
          </a:p>
          <a:p>
            <a:pPr marL="342900" indent="-342900" rtl="0">
              <a:buSzPts val="2500"/>
              <a:buFont typeface="+mj-lt"/>
              <a:buAutoNum type="arabicPeriod"/>
            </a:pPr>
            <a:r>
              <a:rPr lang="nl-BE" sz="2400" b="0" i="0" u="none" strike="noStrike" kern="1200" baseline="0" dirty="0">
                <a:solidFill>
                  <a:srgbClr val="000000"/>
                </a:solidFill>
              </a:rPr>
              <a:t>Kies uw Office 365-account.</a:t>
            </a:r>
            <a:br>
              <a:rPr lang="nl-BE" sz="2400" b="0" i="0" u="none" strike="noStrike" kern="1200" baseline="0" dirty="0">
                <a:solidFill>
                  <a:srgbClr val="000000"/>
                </a:solidFill>
              </a:rPr>
            </a:br>
            <a:endParaRPr lang="nl-BE" sz="2400" b="0" i="0" u="none" strike="noStrike" kern="1200" baseline="0" dirty="0">
              <a:solidFill>
                <a:srgbClr val="000000"/>
              </a:solidFill>
            </a:endParaRPr>
          </a:p>
          <a:p>
            <a:pPr marL="342900" indent="-342900" rtl="0">
              <a:buSzPts val="2500"/>
              <a:buFont typeface="+mj-lt"/>
              <a:buAutoNum type="arabicPeriod"/>
            </a:pPr>
            <a:r>
              <a:rPr lang="nl-BE" sz="2400" dirty="0">
                <a:solidFill>
                  <a:srgbClr val="000000"/>
                </a:solidFill>
              </a:rPr>
              <a:t>U</a:t>
            </a:r>
            <a:r>
              <a:rPr lang="nl-BE" sz="2400" b="0" i="0" u="none" strike="noStrike" kern="1200" baseline="0" dirty="0">
                <a:solidFill>
                  <a:srgbClr val="000000"/>
                </a:solidFill>
              </a:rPr>
              <a:t> </a:t>
            </a:r>
            <a:r>
              <a:rPr lang="nl-BE" sz="2400" dirty="0">
                <a:solidFill>
                  <a:srgbClr val="000000"/>
                </a:solidFill>
              </a:rPr>
              <a:t>krijgt toegang tot het </a:t>
            </a:r>
            <a:r>
              <a:rPr lang="nl-BE" sz="2400" dirty="0" err="1">
                <a:solidFill>
                  <a:srgbClr val="000000"/>
                </a:solidFill>
              </a:rPr>
              <a:t>Lernova</a:t>
            </a:r>
            <a:r>
              <a:rPr lang="nl-BE" sz="2400" dirty="0">
                <a:solidFill>
                  <a:srgbClr val="000000"/>
                </a:solidFill>
              </a:rPr>
              <a:t>-platform</a:t>
            </a:r>
            <a:br>
              <a:rPr lang="nl-BE" sz="2400" dirty="0">
                <a:solidFill>
                  <a:srgbClr val="000000"/>
                </a:solidFill>
              </a:rPr>
            </a:br>
            <a:r>
              <a:rPr lang="nl-BE" sz="2400" dirty="0">
                <a:solidFill>
                  <a:srgbClr val="000000"/>
                </a:solidFill>
              </a:rPr>
              <a:t>met alle lesmethodes.</a:t>
            </a:r>
            <a:endParaRPr lang="nl-BE" sz="2400" b="0" i="0" u="none" strike="noStrike" kern="1200" baseline="0" dirty="0">
              <a:solidFill>
                <a:srgbClr val="000000"/>
              </a:solidFill>
            </a:endParaRPr>
          </a:p>
        </p:txBody>
      </p:sp>
      <p:sp>
        <p:nvSpPr>
          <p:cNvPr id="6" name="TextBox 23">
            <a:extLst>
              <a:ext uri="{FF2B5EF4-FFF2-40B4-BE49-F238E27FC236}">
                <a16:creationId xmlns:a16="http://schemas.microsoft.com/office/drawing/2014/main" id="{0FB70CF1-D509-9372-9B19-06E24C9FEA24}"/>
              </a:ext>
            </a:extLst>
          </p:cNvPr>
          <p:cNvSpPr txBox="1"/>
          <p:nvPr/>
        </p:nvSpPr>
        <p:spPr>
          <a:xfrm>
            <a:off x="584200" y="1533803"/>
            <a:ext cx="71913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>
              <a:buSzPts val="2500"/>
            </a:pPr>
            <a:r>
              <a:rPr lang="nl-BE" sz="2400" dirty="0">
                <a:solidFill>
                  <a:srgbClr val="000000"/>
                </a:solidFill>
                <a:ea typeface="+mj-ea"/>
                <a:cs typeface="Poppins" panose="00000500000000000000" pitchFamily="2" charset="0"/>
              </a:rPr>
              <a:t>Inloggen bij </a:t>
            </a:r>
            <a:r>
              <a:rPr lang="nl-BE" sz="2400" dirty="0" err="1">
                <a:solidFill>
                  <a:srgbClr val="000000"/>
                </a:solidFill>
                <a:ea typeface="+mj-ea"/>
                <a:cs typeface="Poppins" panose="00000500000000000000" pitchFamily="2" charset="0"/>
              </a:rPr>
              <a:t>Lernova</a:t>
            </a:r>
            <a:r>
              <a:rPr lang="nl-BE" sz="2400" dirty="0">
                <a:solidFill>
                  <a:srgbClr val="000000"/>
                </a:solidFill>
                <a:ea typeface="+mj-ea"/>
                <a:cs typeface="Poppins" panose="00000500000000000000" pitchFamily="2" charset="0"/>
              </a:rPr>
              <a:t> met </a:t>
            </a:r>
            <a:r>
              <a:rPr lang="nl-BE" sz="2400" dirty="0">
                <a:solidFill>
                  <a:srgbClr val="0092BC"/>
                </a:solidFill>
                <a:ea typeface="+mj-ea"/>
                <a:cs typeface="Poppins" panose="00000500000000000000" pitchFamily="2" charset="0"/>
              </a:rPr>
              <a:t>Office 365 </a:t>
            </a:r>
            <a:endParaRPr lang="uk-UA" sz="2400" dirty="0">
              <a:solidFill>
                <a:srgbClr val="0092BC"/>
              </a:solidFill>
              <a:ea typeface="+mj-ea"/>
              <a:cs typeface="Poppins" panose="00000500000000000000" pitchFamily="2" charset="0"/>
            </a:endParaRPr>
          </a:p>
        </p:txBody>
      </p:sp>
      <p:pic>
        <p:nvPicPr>
          <p:cNvPr id="5" name="Afbeelding 14">
            <a:extLst>
              <a:ext uri="{FF2B5EF4-FFF2-40B4-BE49-F238E27FC236}">
                <a16:creationId xmlns:a16="http://schemas.microsoft.com/office/drawing/2014/main" id="{1DD7DEF6-97CB-5859-5B3B-E3997C663A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3927" y="2278790"/>
            <a:ext cx="3291942" cy="3291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491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4200" y="573301"/>
            <a:ext cx="3632200" cy="507831"/>
          </a:xfrm>
          <a:prstGeom prst="rect">
            <a:avLst/>
          </a:prstGeom>
        </p:spPr>
        <p:txBody>
          <a:bodyPr/>
          <a:lstStyle/>
          <a:p>
            <a:r>
              <a:rPr lang="nl-BE" dirty="0"/>
              <a:t>H</a:t>
            </a:r>
            <a:r>
              <a:rPr lang="en-US" dirty="0" err="1"/>
              <a:t>oe</a:t>
            </a:r>
            <a:r>
              <a:rPr lang="en-US" dirty="0"/>
              <a:t> </a:t>
            </a:r>
            <a:r>
              <a:rPr lang="en-US" dirty="0" err="1"/>
              <a:t>kan</a:t>
            </a:r>
            <a:r>
              <a:rPr lang="en-US" dirty="0"/>
              <a:t> </a:t>
            </a:r>
            <a:r>
              <a:rPr lang="en-US" dirty="0" err="1"/>
              <a:t>ik</a:t>
            </a:r>
            <a:r>
              <a:rPr lang="en-US" dirty="0">
                <a:solidFill>
                  <a:srgbClr val="EC6523"/>
                </a:solidFill>
              </a:rPr>
              <a:t> </a:t>
            </a:r>
            <a:r>
              <a:rPr lang="en-US" dirty="0" err="1">
                <a:solidFill>
                  <a:srgbClr val="EC6523"/>
                </a:solidFill>
              </a:rPr>
              <a:t>inloggen</a:t>
            </a:r>
            <a:r>
              <a:rPr lang="en-US" dirty="0">
                <a:solidFill>
                  <a:srgbClr val="EC6523"/>
                </a:solidFill>
              </a:rPr>
              <a:t>?</a:t>
            </a:r>
            <a:endParaRPr lang="uk-UA" dirty="0">
              <a:solidFill>
                <a:srgbClr val="EC6523"/>
              </a:solidFill>
            </a:endParaRPr>
          </a:p>
        </p:txBody>
      </p:sp>
      <p:cxnSp>
        <p:nvCxnSpPr>
          <p:cNvPr id="19" name="Straight Connector 1">
            <a:extLst>
              <a:ext uri="{FF2B5EF4-FFF2-40B4-BE49-F238E27FC236}">
                <a16:creationId xmlns:a16="http://schemas.microsoft.com/office/drawing/2014/main" id="{748B891C-8E1C-4C50-B712-597739A1AB50}"/>
              </a:ext>
            </a:extLst>
          </p:cNvPr>
          <p:cNvCxnSpPr/>
          <p:nvPr/>
        </p:nvCxnSpPr>
        <p:spPr>
          <a:xfrm>
            <a:off x="469900" y="457200"/>
            <a:ext cx="0" cy="6858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4">
            <a:extLst>
              <a:ext uri="{FF2B5EF4-FFF2-40B4-BE49-F238E27FC236}">
                <a16:creationId xmlns:a16="http://schemas.microsoft.com/office/drawing/2014/main" id="{BE90EC5C-3FE7-4002-A26A-8695CCCA0297}"/>
              </a:ext>
            </a:extLst>
          </p:cNvPr>
          <p:cNvCxnSpPr/>
          <p:nvPr/>
        </p:nvCxnSpPr>
        <p:spPr>
          <a:xfrm>
            <a:off x="11887200" y="6161921"/>
            <a:ext cx="0" cy="4953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kstvak 22">
            <a:extLst>
              <a:ext uri="{FF2B5EF4-FFF2-40B4-BE49-F238E27FC236}">
                <a16:creationId xmlns:a16="http://schemas.microsoft.com/office/drawing/2014/main" id="{486093DA-06A7-BB02-2639-7F0DBD1E7757}"/>
              </a:ext>
            </a:extLst>
          </p:cNvPr>
          <p:cNvSpPr txBox="1"/>
          <p:nvPr/>
        </p:nvSpPr>
        <p:spPr>
          <a:xfrm>
            <a:off x="4580985" y="2523744"/>
            <a:ext cx="9051703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rtl="0">
              <a:buSzPts val="2500"/>
              <a:buFont typeface="+mj-lt"/>
              <a:buAutoNum type="arabicPeriod"/>
            </a:pPr>
            <a:r>
              <a:rPr lang="nl-BE" sz="2400" b="0" i="0" u="none" strike="noStrike" kern="1200" baseline="0" dirty="0">
                <a:solidFill>
                  <a:srgbClr val="000000"/>
                </a:solidFill>
              </a:rPr>
              <a:t>Ga naar </a:t>
            </a:r>
            <a:r>
              <a:rPr lang="nl-BE" sz="2400" b="0" i="0" u="none" strike="noStrike" kern="1200" baseline="0" dirty="0">
                <a:solidFill>
                  <a:srgbClr val="000000"/>
                </a:solidFill>
                <a:hlinkClick r:id="rId2"/>
              </a:rPr>
              <a:t>www.lernova.be/aanmelden</a:t>
            </a:r>
            <a:r>
              <a:rPr lang="nl-BE" sz="2400" b="0" i="0" u="none" strike="noStrike" kern="1200" baseline="0" dirty="0">
                <a:solidFill>
                  <a:srgbClr val="000000"/>
                </a:solidFill>
              </a:rPr>
              <a:t> </a:t>
            </a:r>
            <a:br>
              <a:rPr lang="nl-BE" sz="2400" b="0" i="0" u="none" strike="noStrike" kern="1200" baseline="0" dirty="0">
                <a:solidFill>
                  <a:srgbClr val="000000"/>
                </a:solidFill>
              </a:rPr>
            </a:br>
            <a:endParaRPr lang="nl-BE" sz="2400" b="0" i="0" u="none" strike="noStrike" kern="1200" baseline="0" dirty="0">
              <a:solidFill>
                <a:srgbClr val="000000"/>
              </a:solidFill>
            </a:endParaRPr>
          </a:p>
          <a:p>
            <a:pPr marL="342900" indent="-342900" rtl="0">
              <a:buSzPts val="2500"/>
              <a:buFont typeface="+mj-lt"/>
              <a:buAutoNum type="arabicPeriod"/>
            </a:pPr>
            <a:r>
              <a:rPr lang="nl-BE" sz="2400" dirty="0">
                <a:solidFill>
                  <a:srgbClr val="000000"/>
                </a:solidFill>
              </a:rPr>
              <a:t>Geef het e-mailadres van uw kind en </a:t>
            </a:r>
            <a:br>
              <a:rPr lang="nl-BE" sz="2400" dirty="0">
                <a:solidFill>
                  <a:srgbClr val="000000"/>
                </a:solidFill>
              </a:rPr>
            </a:br>
            <a:r>
              <a:rPr lang="nl-BE" sz="2400" dirty="0">
                <a:solidFill>
                  <a:srgbClr val="000000"/>
                </a:solidFill>
              </a:rPr>
              <a:t>het bijbehorende wachtwoord in.</a:t>
            </a:r>
            <a:br>
              <a:rPr lang="nl-BE" sz="2400" dirty="0">
                <a:solidFill>
                  <a:srgbClr val="000000"/>
                </a:solidFill>
              </a:rPr>
            </a:br>
            <a:endParaRPr lang="nl-BE" sz="2400" dirty="0">
              <a:solidFill>
                <a:srgbClr val="000000"/>
              </a:solidFill>
            </a:endParaRPr>
          </a:p>
          <a:p>
            <a:pPr marL="342900" indent="-342900" rtl="0">
              <a:buSzPts val="2500"/>
              <a:buFont typeface="+mj-lt"/>
              <a:buAutoNum type="arabicPeriod"/>
            </a:pPr>
            <a:r>
              <a:rPr lang="nl-BE" sz="2400" b="0" i="0" u="none" strike="noStrike" kern="1200" baseline="0" dirty="0">
                <a:solidFill>
                  <a:srgbClr val="000000"/>
                </a:solidFill>
              </a:rPr>
              <a:t>Klik op ‘Aanmelden’.</a:t>
            </a:r>
            <a:br>
              <a:rPr lang="nl-BE" sz="2400" b="0" i="0" u="none" strike="noStrike" kern="1200" baseline="0" dirty="0">
                <a:solidFill>
                  <a:srgbClr val="000000"/>
                </a:solidFill>
              </a:rPr>
            </a:br>
            <a:endParaRPr lang="nl-BE" sz="2400" b="0" i="0" u="none" strike="noStrike" kern="1200" baseline="0" dirty="0">
              <a:solidFill>
                <a:srgbClr val="000000"/>
              </a:solidFill>
            </a:endParaRPr>
          </a:p>
          <a:p>
            <a:pPr marL="342900" indent="-342900" rtl="0">
              <a:buSzPts val="2500"/>
              <a:buFont typeface="+mj-lt"/>
              <a:buAutoNum type="arabicPeriod"/>
            </a:pPr>
            <a:r>
              <a:rPr lang="nl-BE" sz="2400" dirty="0">
                <a:solidFill>
                  <a:srgbClr val="000000"/>
                </a:solidFill>
              </a:rPr>
              <a:t>U</a:t>
            </a:r>
            <a:r>
              <a:rPr lang="nl-BE" sz="2400" b="0" i="0" u="none" strike="noStrike" kern="1200" baseline="0" dirty="0">
                <a:solidFill>
                  <a:srgbClr val="000000"/>
                </a:solidFill>
              </a:rPr>
              <a:t> </a:t>
            </a:r>
            <a:r>
              <a:rPr lang="nl-BE" sz="2400" dirty="0">
                <a:solidFill>
                  <a:srgbClr val="000000"/>
                </a:solidFill>
              </a:rPr>
              <a:t>krijgt toegang tot het </a:t>
            </a:r>
            <a:r>
              <a:rPr lang="nl-BE" sz="2400" dirty="0" err="1">
                <a:solidFill>
                  <a:srgbClr val="000000"/>
                </a:solidFill>
              </a:rPr>
              <a:t>Lernova</a:t>
            </a:r>
            <a:r>
              <a:rPr lang="nl-BE" sz="2400" dirty="0">
                <a:solidFill>
                  <a:srgbClr val="000000"/>
                </a:solidFill>
              </a:rPr>
              <a:t>-platform</a:t>
            </a:r>
            <a:br>
              <a:rPr lang="nl-BE" sz="2400" dirty="0">
                <a:solidFill>
                  <a:srgbClr val="000000"/>
                </a:solidFill>
              </a:rPr>
            </a:br>
            <a:r>
              <a:rPr lang="nl-BE" sz="2400" dirty="0">
                <a:solidFill>
                  <a:srgbClr val="000000"/>
                </a:solidFill>
              </a:rPr>
              <a:t>met alle lesmethodes.</a:t>
            </a:r>
            <a:endParaRPr lang="nl-BE" sz="2400" b="0" i="0" u="none" strike="noStrike" kern="1200" baseline="0" dirty="0">
              <a:solidFill>
                <a:srgbClr val="000000"/>
              </a:solidFill>
            </a:endParaRPr>
          </a:p>
        </p:txBody>
      </p:sp>
      <p:sp>
        <p:nvSpPr>
          <p:cNvPr id="6" name="TextBox 23">
            <a:extLst>
              <a:ext uri="{FF2B5EF4-FFF2-40B4-BE49-F238E27FC236}">
                <a16:creationId xmlns:a16="http://schemas.microsoft.com/office/drawing/2014/main" id="{0FB70CF1-D509-9372-9B19-06E24C9FEA24}"/>
              </a:ext>
            </a:extLst>
          </p:cNvPr>
          <p:cNvSpPr txBox="1"/>
          <p:nvPr/>
        </p:nvSpPr>
        <p:spPr>
          <a:xfrm>
            <a:off x="584200" y="1533803"/>
            <a:ext cx="71913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>
              <a:buSzPts val="2500"/>
            </a:pPr>
            <a:r>
              <a:rPr lang="nl-BE" sz="2400" dirty="0">
                <a:solidFill>
                  <a:srgbClr val="000000"/>
                </a:solidFill>
                <a:ea typeface="+mj-ea"/>
                <a:cs typeface="Poppins" panose="00000500000000000000" pitchFamily="2" charset="0"/>
              </a:rPr>
              <a:t>Inloggen bij </a:t>
            </a:r>
            <a:r>
              <a:rPr lang="nl-BE" sz="2400" dirty="0" err="1">
                <a:solidFill>
                  <a:srgbClr val="000000"/>
                </a:solidFill>
                <a:ea typeface="+mj-ea"/>
                <a:cs typeface="Poppins" panose="00000500000000000000" pitchFamily="2" charset="0"/>
              </a:rPr>
              <a:t>Lernova</a:t>
            </a:r>
            <a:r>
              <a:rPr lang="nl-BE" sz="2400" dirty="0">
                <a:solidFill>
                  <a:srgbClr val="000000"/>
                </a:solidFill>
                <a:ea typeface="+mj-ea"/>
                <a:cs typeface="Poppins" panose="00000500000000000000" pitchFamily="2" charset="0"/>
              </a:rPr>
              <a:t> met </a:t>
            </a:r>
            <a:r>
              <a:rPr lang="nl-BE" sz="2400" dirty="0">
                <a:solidFill>
                  <a:srgbClr val="0092BC"/>
                </a:solidFill>
                <a:ea typeface="+mj-ea"/>
                <a:cs typeface="Poppins" panose="00000500000000000000" pitchFamily="2" charset="0"/>
              </a:rPr>
              <a:t>e-mailadres en wachtwoord</a:t>
            </a:r>
            <a:endParaRPr lang="uk-UA" sz="2400" dirty="0">
              <a:solidFill>
                <a:srgbClr val="0092BC"/>
              </a:solidFill>
              <a:ea typeface="+mj-ea"/>
              <a:cs typeface="Poppins" panose="00000500000000000000" pitchFamily="2" charset="0"/>
            </a:endParaRPr>
          </a:p>
        </p:txBody>
      </p:sp>
      <p:pic>
        <p:nvPicPr>
          <p:cNvPr id="3" name="Afbeelding 17" descr="Afbeelding met symbool, logo, clipart, Graphics&#10;&#10;Automatisch gegenereerde beschrijving">
            <a:extLst>
              <a:ext uri="{FF2B5EF4-FFF2-40B4-BE49-F238E27FC236}">
                <a16:creationId xmlns:a16="http://schemas.microsoft.com/office/drawing/2014/main" id="{8A86A953-7BF2-C26C-DDD3-C85C34FD7DA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06" t="33411" r="13748" b="33412"/>
          <a:stretch/>
        </p:blipFill>
        <p:spPr>
          <a:xfrm>
            <a:off x="715288" y="3131220"/>
            <a:ext cx="3560707" cy="158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0545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id="{8051715A-6676-5790-90D1-633B070D7D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4181" y="1684262"/>
            <a:ext cx="9006468" cy="432272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4200" y="573301"/>
            <a:ext cx="6647024" cy="507831"/>
          </a:xfrm>
          <a:prstGeom prst="rect">
            <a:avLst/>
          </a:prstGeom>
        </p:spPr>
        <p:txBody>
          <a:bodyPr/>
          <a:lstStyle/>
          <a:p>
            <a:r>
              <a:rPr lang="nl-BE" dirty="0"/>
              <a:t>Het </a:t>
            </a:r>
            <a:r>
              <a:rPr lang="nl-BE" dirty="0">
                <a:solidFill>
                  <a:srgbClr val="EC6523"/>
                </a:solidFill>
              </a:rPr>
              <a:t>platform</a:t>
            </a:r>
            <a:r>
              <a:rPr lang="nl-BE" dirty="0"/>
              <a:t> van </a:t>
            </a:r>
            <a:r>
              <a:rPr lang="nl-BE" dirty="0" err="1"/>
              <a:t>Lernova</a:t>
            </a:r>
            <a:endParaRPr lang="uk-UA" dirty="0"/>
          </a:p>
        </p:txBody>
      </p:sp>
      <p:cxnSp>
        <p:nvCxnSpPr>
          <p:cNvPr id="19" name="Straight Connector 1">
            <a:extLst>
              <a:ext uri="{FF2B5EF4-FFF2-40B4-BE49-F238E27FC236}">
                <a16:creationId xmlns:a16="http://schemas.microsoft.com/office/drawing/2014/main" id="{748B891C-8E1C-4C50-B712-597739A1AB50}"/>
              </a:ext>
            </a:extLst>
          </p:cNvPr>
          <p:cNvCxnSpPr/>
          <p:nvPr/>
        </p:nvCxnSpPr>
        <p:spPr>
          <a:xfrm>
            <a:off x="469900" y="457200"/>
            <a:ext cx="0" cy="6858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4">
            <a:extLst>
              <a:ext uri="{FF2B5EF4-FFF2-40B4-BE49-F238E27FC236}">
                <a16:creationId xmlns:a16="http://schemas.microsoft.com/office/drawing/2014/main" id="{BE90EC5C-3FE7-4002-A26A-8695CCCA0297}"/>
              </a:ext>
            </a:extLst>
          </p:cNvPr>
          <p:cNvCxnSpPr/>
          <p:nvPr/>
        </p:nvCxnSpPr>
        <p:spPr>
          <a:xfrm>
            <a:off x="11887200" y="6161921"/>
            <a:ext cx="0" cy="4953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allout: Right Arrow 5">
            <a:extLst>
              <a:ext uri="{FF2B5EF4-FFF2-40B4-BE49-F238E27FC236}">
                <a16:creationId xmlns:a16="http://schemas.microsoft.com/office/drawing/2014/main" id="{E96EF4D0-C002-F993-3ED3-950C569977A4}"/>
              </a:ext>
            </a:extLst>
          </p:cNvPr>
          <p:cNvSpPr/>
          <p:nvPr/>
        </p:nvSpPr>
        <p:spPr>
          <a:xfrm>
            <a:off x="419100" y="3683000"/>
            <a:ext cx="2311399" cy="1674174"/>
          </a:xfrm>
          <a:prstGeom prst="rightArrowCallou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dirty="0"/>
              <a:t>De lesmethodes waarmee uw kind werkt.</a:t>
            </a:r>
          </a:p>
        </p:txBody>
      </p:sp>
      <p:sp>
        <p:nvSpPr>
          <p:cNvPr id="6" name="Callout: Left Arrow 6">
            <a:extLst>
              <a:ext uri="{FF2B5EF4-FFF2-40B4-BE49-F238E27FC236}">
                <a16:creationId xmlns:a16="http://schemas.microsoft.com/office/drawing/2014/main" id="{6FC5BE78-BD17-30A2-2BDE-73F523E43106}"/>
              </a:ext>
            </a:extLst>
          </p:cNvPr>
          <p:cNvSpPr/>
          <p:nvPr/>
        </p:nvSpPr>
        <p:spPr>
          <a:xfrm>
            <a:off x="9309100" y="3683000"/>
            <a:ext cx="2311399" cy="1637900"/>
          </a:xfrm>
          <a:prstGeom prst="leftArrowCallou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dirty="0"/>
              <a:t>Taken die de leerkracht(en) voor uw kind klaarzet(ten).</a:t>
            </a:r>
            <a:endParaRPr lang="en-US" dirty="0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98CADA26-183A-4642-6B4D-04B950AE33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5487" y="2181190"/>
            <a:ext cx="1457464" cy="374776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F00E0821-B515-3E24-4D62-855E935403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11351" y="1684262"/>
            <a:ext cx="1292779" cy="347314"/>
          </a:xfrm>
          <a:prstGeom prst="rect">
            <a:avLst/>
          </a:prstGeom>
        </p:spPr>
      </p:pic>
      <p:sp>
        <p:nvSpPr>
          <p:cNvPr id="3" name="TextBox 23">
            <a:extLst>
              <a:ext uri="{FF2B5EF4-FFF2-40B4-BE49-F238E27FC236}">
                <a16:creationId xmlns:a16="http://schemas.microsoft.com/office/drawing/2014/main" id="{33CE8460-F7D7-35EC-C879-C7A826D1F27F}"/>
              </a:ext>
            </a:extLst>
          </p:cNvPr>
          <p:cNvSpPr txBox="1"/>
          <p:nvPr/>
        </p:nvSpPr>
        <p:spPr>
          <a:xfrm>
            <a:off x="584200" y="1114172"/>
            <a:ext cx="71913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>
              <a:buSzPts val="2500"/>
            </a:pPr>
            <a:r>
              <a:rPr lang="nl-BE" sz="2400" dirty="0">
                <a:solidFill>
                  <a:srgbClr val="000000"/>
                </a:solidFill>
                <a:ea typeface="+mj-ea"/>
                <a:cs typeface="Poppins" panose="00000500000000000000" pitchFamily="2" charset="0"/>
              </a:rPr>
              <a:t>Startpagina: de </a:t>
            </a:r>
            <a:r>
              <a:rPr lang="nl-BE" sz="2400" dirty="0">
                <a:solidFill>
                  <a:srgbClr val="0092BC"/>
                </a:solidFill>
                <a:ea typeface="+mj-ea"/>
                <a:cs typeface="Poppins" panose="00000500000000000000" pitchFamily="2" charset="0"/>
              </a:rPr>
              <a:t>digitale boekentas</a:t>
            </a:r>
            <a:endParaRPr lang="uk-UA" sz="2400" dirty="0">
              <a:solidFill>
                <a:srgbClr val="0092BC"/>
              </a:solidFill>
              <a:ea typeface="+mj-ea"/>
              <a:cs typeface="Poppins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6392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F0AA8296-5413-4668-5F3D-CF079DFBBE8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6279" t="2587"/>
          <a:stretch/>
        </p:blipFill>
        <p:spPr>
          <a:xfrm>
            <a:off x="923924" y="2005781"/>
            <a:ext cx="4790145" cy="379548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4200" y="573301"/>
            <a:ext cx="6647024" cy="507831"/>
          </a:xfrm>
          <a:prstGeom prst="rect">
            <a:avLst/>
          </a:prstGeom>
        </p:spPr>
        <p:txBody>
          <a:bodyPr/>
          <a:lstStyle/>
          <a:p>
            <a:r>
              <a:rPr lang="nl-BE" dirty="0"/>
              <a:t>Het </a:t>
            </a:r>
            <a:r>
              <a:rPr lang="nl-BE" dirty="0">
                <a:solidFill>
                  <a:srgbClr val="EC6523"/>
                </a:solidFill>
              </a:rPr>
              <a:t>platform</a:t>
            </a:r>
            <a:r>
              <a:rPr lang="nl-BE" dirty="0"/>
              <a:t> van </a:t>
            </a:r>
            <a:r>
              <a:rPr lang="nl-BE" dirty="0" err="1"/>
              <a:t>Lernova</a:t>
            </a:r>
            <a:endParaRPr lang="uk-UA" dirty="0"/>
          </a:p>
        </p:txBody>
      </p:sp>
      <p:cxnSp>
        <p:nvCxnSpPr>
          <p:cNvPr id="19" name="Straight Connector 1">
            <a:extLst>
              <a:ext uri="{FF2B5EF4-FFF2-40B4-BE49-F238E27FC236}">
                <a16:creationId xmlns:a16="http://schemas.microsoft.com/office/drawing/2014/main" id="{748B891C-8E1C-4C50-B712-597739A1AB50}"/>
              </a:ext>
            </a:extLst>
          </p:cNvPr>
          <p:cNvCxnSpPr/>
          <p:nvPr/>
        </p:nvCxnSpPr>
        <p:spPr>
          <a:xfrm>
            <a:off x="469900" y="457200"/>
            <a:ext cx="0" cy="6858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4">
            <a:extLst>
              <a:ext uri="{FF2B5EF4-FFF2-40B4-BE49-F238E27FC236}">
                <a16:creationId xmlns:a16="http://schemas.microsoft.com/office/drawing/2014/main" id="{BE90EC5C-3FE7-4002-A26A-8695CCCA0297}"/>
              </a:ext>
            </a:extLst>
          </p:cNvPr>
          <p:cNvCxnSpPr/>
          <p:nvPr/>
        </p:nvCxnSpPr>
        <p:spPr>
          <a:xfrm>
            <a:off x="11887200" y="6161921"/>
            <a:ext cx="0" cy="4953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A screenshot of a web page&#10;&#10;Description automatically generated">
            <a:extLst>
              <a:ext uri="{FF2B5EF4-FFF2-40B4-BE49-F238E27FC236}">
                <a16:creationId xmlns:a16="http://schemas.microsoft.com/office/drawing/2014/main" id="{4DEE2A07-FDED-0C9A-6802-E57328321CD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8976" t="55077" r="5163" b="36628"/>
          <a:stretch/>
        </p:blipFill>
        <p:spPr>
          <a:xfrm>
            <a:off x="4591357" y="3903524"/>
            <a:ext cx="893491" cy="409575"/>
          </a:xfrm>
          <a:prstGeom prst="rect">
            <a:avLst/>
          </a:prstGeom>
        </p:spPr>
      </p:pic>
      <p:sp>
        <p:nvSpPr>
          <p:cNvPr id="7" name="Callout: Left Arrow 6">
            <a:extLst>
              <a:ext uri="{FF2B5EF4-FFF2-40B4-BE49-F238E27FC236}">
                <a16:creationId xmlns:a16="http://schemas.microsoft.com/office/drawing/2014/main" id="{1148394A-FD77-1756-A377-8A1B389B5F35}"/>
              </a:ext>
            </a:extLst>
          </p:cNvPr>
          <p:cNvSpPr/>
          <p:nvPr/>
        </p:nvSpPr>
        <p:spPr>
          <a:xfrm>
            <a:off x="5913473" y="3289361"/>
            <a:ext cx="3911600" cy="1637900"/>
          </a:xfrm>
          <a:prstGeom prst="leftArrowCallou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/>
              <a:t>Dit icoon duidt aan dat er nieuwe feedback van de leerkracht voor uw kind klaarstaat. </a:t>
            </a:r>
            <a:endParaRPr lang="en-US"/>
          </a:p>
        </p:txBody>
      </p:sp>
      <p:sp>
        <p:nvSpPr>
          <p:cNvPr id="4" name="TextBox 23">
            <a:extLst>
              <a:ext uri="{FF2B5EF4-FFF2-40B4-BE49-F238E27FC236}">
                <a16:creationId xmlns:a16="http://schemas.microsoft.com/office/drawing/2014/main" id="{5BAECDD5-762D-99C1-F2E9-75597E099B06}"/>
              </a:ext>
            </a:extLst>
          </p:cNvPr>
          <p:cNvSpPr txBox="1"/>
          <p:nvPr/>
        </p:nvSpPr>
        <p:spPr>
          <a:xfrm>
            <a:off x="584200" y="1114172"/>
            <a:ext cx="71913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>
              <a:buSzPts val="2500"/>
            </a:pPr>
            <a:r>
              <a:rPr lang="nl-BE" sz="2400" dirty="0">
                <a:solidFill>
                  <a:srgbClr val="000000"/>
                </a:solidFill>
                <a:ea typeface="+mj-ea"/>
                <a:cs typeface="Poppins" panose="00000500000000000000" pitchFamily="2" charset="0"/>
              </a:rPr>
              <a:t>Startpagina: de </a:t>
            </a:r>
            <a:r>
              <a:rPr lang="nl-BE" sz="2400" dirty="0">
                <a:solidFill>
                  <a:srgbClr val="0092BC"/>
                </a:solidFill>
                <a:ea typeface="+mj-ea"/>
                <a:cs typeface="Poppins" panose="00000500000000000000" pitchFamily="2" charset="0"/>
              </a:rPr>
              <a:t>digitale boekentas</a:t>
            </a:r>
            <a:endParaRPr lang="uk-UA" sz="2400" dirty="0">
              <a:solidFill>
                <a:srgbClr val="0092BC"/>
              </a:solidFill>
              <a:ea typeface="+mj-ea"/>
              <a:cs typeface="Poppins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2579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>
            <a:extLst>
              <a:ext uri="{FF2B5EF4-FFF2-40B4-BE49-F238E27FC236}">
                <a16:creationId xmlns:a16="http://schemas.microsoft.com/office/drawing/2014/main" id="{75D5AD7B-5F19-4E9E-DC4E-8C6C782BF07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7414"/>
          <a:stretch/>
        </p:blipFill>
        <p:spPr>
          <a:xfrm>
            <a:off x="1619395" y="1820636"/>
            <a:ext cx="8686343" cy="4202340"/>
          </a:xfrm>
          <a:prstGeom prst="rect">
            <a:avLst/>
          </a:prstGeom>
        </p:spPr>
      </p:pic>
      <p:pic>
        <p:nvPicPr>
          <p:cNvPr id="5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id="{DAC25D0E-240D-16E0-1B7D-38EFFE63059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7426" t="76140" r="18335" b="18261"/>
          <a:stretch/>
        </p:blipFill>
        <p:spPr>
          <a:xfrm>
            <a:off x="9753599" y="5181600"/>
            <a:ext cx="425139" cy="2693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4200" y="573301"/>
            <a:ext cx="6647024" cy="507831"/>
          </a:xfrm>
          <a:prstGeom prst="rect">
            <a:avLst/>
          </a:prstGeom>
        </p:spPr>
        <p:txBody>
          <a:bodyPr/>
          <a:lstStyle/>
          <a:p>
            <a:r>
              <a:rPr lang="nl-BE" dirty="0"/>
              <a:t>Het </a:t>
            </a:r>
            <a:r>
              <a:rPr lang="nl-BE" dirty="0">
                <a:solidFill>
                  <a:srgbClr val="EC6523"/>
                </a:solidFill>
              </a:rPr>
              <a:t>platform</a:t>
            </a:r>
            <a:r>
              <a:rPr lang="nl-BE" dirty="0"/>
              <a:t> van </a:t>
            </a:r>
            <a:r>
              <a:rPr lang="nl-BE" dirty="0" err="1"/>
              <a:t>Lernova</a:t>
            </a:r>
            <a:endParaRPr lang="nl-BE" dirty="0"/>
          </a:p>
        </p:txBody>
      </p:sp>
      <p:cxnSp>
        <p:nvCxnSpPr>
          <p:cNvPr id="19" name="Straight Connector 1">
            <a:extLst>
              <a:ext uri="{FF2B5EF4-FFF2-40B4-BE49-F238E27FC236}">
                <a16:creationId xmlns:a16="http://schemas.microsoft.com/office/drawing/2014/main" id="{748B891C-8E1C-4C50-B712-597739A1AB50}"/>
              </a:ext>
            </a:extLst>
          </p:cNvPr>
          <p:cNvCxnSpPr/>
          <p:nvPr/>
        </p:nvCxnSpPr>
        <p:spPr>
          <a:xfrm>
            <a:off x="469900" y="457200"/>
            <a:ext cx="0" cy="6858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4">
            <a:extLst>
              <a:ext uri="{FF2B5EF4-FFF2-40B4-BE49-F238E27FC236}">
                <a16:creationId xmlns:a16="http://schemas.microsoft.com/office/drawing/2014/main" id="{BE90EC5C-3FE7-4002-A26A-8695CCCA0297}"/>
              </a:ext>
            </a:extLst>
          </p:cNvPr>
          <p:cNvCxnSpPr/>
          <p:nvPr/>
        </p:nvCxnSpPr>
        <p:spPr>
          <a:xfrm>
            <a:off x="11887200" y="6161921"/>
            <a:ext cx="0" cy="4953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allout: Right Arrow 5">
            <a:extLst>
              <a:ext uri="{FF2B5EF4-FFF2-40B4-BE49-F238E27FC236}">
                <a16:creationId xmlns:a16="http://schemas.microsoft.com/office/drawing/2014/main" id="{2C81ACB4-F7D7-389A-26D3-60EABA752F5C}"/>
              </a:ext>
            </a:extLst>
          </p:cNvPr>
          <p:cNvSpPr/>
          <p:nvPr/>
        </p:nvSpPr>
        <p:spPr>
          <a:xfrm>
            <a:off x="584200" y="2865029"/>
            <a:ext cx="3407626" cy="1323299"/>
          </a:xfrm>
          <a:prstGeom prst="rightArrowCallou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dirty="0"/>
              <a:t>Een overzicht van </a:t>
            </a:r>
            <a:br>
              <a:rPr lang="nl-BE" dirty="0"/>
            </a:br>
            <a:r>
              <a:rPr lang="nl-BE" dirty="0"/>
              <a:t>de hoofdstukken </a:t>
            </a:r>
            <a:br>
              <a:rPr lang="nl-BE" dirty="0"/>
            </a:br>
            <a:r>
              <a:rPr lang="nl-BE" dirty="0"/>
              <a:t>en leertrajecten van de lesmethode.</a:t>
            </a:r>
          </a:p>
        </p:txBody>
      </p:sp>
      <p:sp>
        <p:nvSpPr>
          <p:cNvPr id="7" name="Callout: Down Arrow 6">
            <a:extLst>
              <a:ext uri="{FF2B5EF4-FFF2-40B4-BE49-F238E27FC236}">
                <a16:creationId xmlns:a16="http://schemas.microsoft.com/office/drawing/2014/main" id="{61D97EF4-7731-1D45-BF40-83AB68CA9A4B}"/>
              </a:ext>
            </a:extLst>
          </p:cNvPr>
          <p:cNvSpPr/>
          <p:nvPr/>
        </p:nvSpPr>
        <p:spPr>
          <a:xfrm>
            <a:off x="8419170" y="3261731"/>
            <a:ext cx="2871439" cy="1853194"/>
          </a:xfrm>
          <a:prstGeom prst="downArrowCallou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dirty="0">
                <a:cs typeface="Calibri"/>
              </a:rPr>
              <a:t>Het feedback-icoon duidt aan in welk leertraject de feedback staat.</a:t>
            </a:r>
            <a:endParaRPr lang="en-US" dirty="0"/>
          </a:p>
        </p:txBody>
      </p:sp>
      <p:sp>
        <p:nvSpPr>
          <p:cNvPr id="3" name="TextBox 23">
            <a:extLst>
              <a:ext uri="{FF2B5EF4-FFF2-40B4-BE49-F238E27FC236}">
                <a16:creationId xmlns:a16="http://schemas.microsoft.com/office/drawing/2014/main" id="{DA30D5CD-0532-5936-0A92-652D67EF31CA}"/>
              </a:ext>
            </a:extLst>
          </p:cNvPr>
          <p:cNvSpPr txBox="1"/>
          <p:nvPr/>
        </p:nvSpPr>
        <p:spPr>
          <a:xfrm>
            <a:off x="584200" y="1114172"/>
            <a:ext cx="71913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>
              <a:buSzPts val="2500"/>
            </a:pPr>
            <a:r>
              <a:rPr lang="nl-BE" sz="2400" dirty="0">
                <a:solidFill>
                  <a:srgbClr val="000000"/>
                </a:solidFill>
                <a:ea typeface="+mj-ea"/>
                <a:cs typeface="Poppins" panose="00000500000000000000" pitchFamily="2" charset="0"/>
              </a:rPr>
              <a:t>De </a:t>
            </a:r>
            <a:r>
              <a:rPr lang="nl-BE" sz="2400" dirty="0">
                <a:solidFill>
                  <a:srgbClr val="0092BC"/>
                </a:solidFill>
                <a:ea typeface="+mj-ea"/>
                <a:cs typeface="Poppins" panose="00000500000000000000" pitchFamily="2" charset="0"/>
              </a:rPr>
              <a:t>inhoudsopgave</a:t>
            </a:r>
            <a:r>
              <a:rPr lang="nl-BE" sz="2400" dirty="0">
                <a:solidFill>
                  <a:srgbClr val="000000"/>
                </a:solidFill>
                <a:ea typeface="+mj-ea"/>
                <a:cs typeface="Poppins" panose="00000500000000000000" pitchFamily="2" charset="0"/>
              </a:rPr>
              <a:t> van een lesmethode</a:t>
            </a:r>
            <a:endParaRPr lang="uk-UA" sz="2400" dirty="0">
              <a:solidFill>
                <a:srgbClr val="0092BC"/>
              </a:solidFill>
              <a:ea typeface="+mj-ea"/>
              <a:cs typeface="Poppins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3434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</p:sld>
</file>

<file path=ppt/theme/theme1.xml><?xml version="1.0" encoding="utf-8"?>
<a:theme xmlns:a="http://schemas.openxmlformats.org/drawingml/2006/main" name="Office Theme">
  <a:themeElements>
    <a:clrScheme name="Aangepast 1">
      <a:dk1>
        <a:sysClr val="windowText" lastClr="000000"/>
      </a:dk1>
      <a:lt1>
        <a:sysClr val="window" lastClr="FFFFFF"/>
      </a:lt1>
      <a:dk2>
        <a:srgbClr val="EC6523"/>
      </a:dk2>
      <a:lt2>
        <a:srgbClr val="E7E6E6"/>
      </a:lt2>
      <a:accent1>
        <a:srgbClr val="EC6523"/>
      </a:accent1>
      <a:accent2>
        <a:srgbClr val="EC6523"/>
      </a:accent2>
      <a:accent3>
        <a:srgbClr val="EC6523"/>
      </a:accent3>
      <a:accent4>
        <a:srgbClr val="EC6523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D617964B558E14E80DC8F696D2DA186" ma:contentTypeVersion="17" ma:contentTypeDescription="Create a new document." ma:contentTypeScope="" ma:versionID="440fec366c2012596c9e1361c3dbbcc3">
  <xsd:schema xmlns:xsd="http://www.w3.org/2001/XMLSchema" xmlns:xs="http://www.w3.org/2001/XMLSchema" xmlns:p="http://schemas.microsoft.com/office/2006/metadata/properties" xmlns:ns2="21e54a1a-222c-491b-a271-2c9f4e6d1c61" xmlns:ns3="97bc4e21-4e1b-4b66-add4-bb8bfd4df7cd" targetNamespace="http://schemas.microsoft.com/office/2006/metadata/properties" ma:root="true" ma:fieldsID="a67fe6ed9c2f4eb3eef9221c33249e3c" ns2:_="" ns3:_="">
    <xsd:import namespace="21e54a1a-222c-491b-a271-2c9f4e6d1c61"/>
    <xsd:import namespace="97bc4e21-4e1b-4b66-add4-bb8bfd4df7cd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OCR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1e54a1a-222c-491b-a271-2c9f4e6d1c61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70762015-3906-497c-9eaa-7780f3c6dbe6}" ma:internalName="TaxCatchAll" ma:showField="CatchAllData" ma:web="21e54a1a-222c-491b-a271-2c9f4e6d1c6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7bc4e21-4e1b-4b66-add4-bb8bfd4df7c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9f165fa8-b853-4063-8b07-e87ff809ccc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97bc4e21-4e1b-4b66-add4-bb8bfd4df7cd">
      <Terms xmlns="http://schemas.microsoft.com/office/infopath/2007/PartnerControls"/>
    </lcf76f155ced4ddcb4097134ff3c332f>
    <TaxCatchAll xmlns="21e54a1a-222c-491b-a271-2c9f4e6d1c61" xsi:nil="true"/>
  </documentManagement>
</p:properties>
</file>

<file path=customXml/itemProps1.xml><?xml version="1.0" encoding="utf-8"?>
<ds:datastoreItem xmlns:ds="http://schemas.openxmlformats.org/officeDocument/2006/customXml" ds:itemID="{124E27D7-90A7-49BA-B4D8-9063E2FAD9D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35F2FEF-D2F6-4427-88AC-6320A9F6BA52}">
  <ds:schemaRefs>
    <ds:schemaRef ds:uri="21e54a1a-222c-491b-a271-2c9f4e6d1c61"/>
    <ds:schemaRef ds:uri="97bc4e21-4e1b-4b66-add4-bb8bfd4df7cd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3B0F14E8-EA53-42CE-B636-C2691A879D51}">
  <ds:schemaRefs>
    <ds:schemaRef ds:uri="21e54a1a-222c-491b-a271-2c9f4e6d1c61"/>
    <ds:schemaRef ds:uri="97bc4e21-4e1b-4b66-add4-bb8bfd4df7cd"/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492</TotalTime>
  <Words>663</Words>
  <Application>Microsoft Office PowerPoint</Application>
  <PresentationFormat>Breedbeeld</PresentationFormat>
  <Paragraphs>68</Paragraphs>
  <Slides>13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13</vt:i4>
      </vt:variant>
    </vt:vector>
  </HeadingPairs>
  <TitlesOfParts>
    <vt:vector size="17" baseType="lpstr">
      <vt:lpstr>Arial</vt:lpstr>
      <vt:lpstr>Calibri</vt:lpstr>
      <vt:lpstr>Wingdings</vt:lpstr>
      <vt:lpstr>Office Theme</vt:lpstr>
      <vt:lpstr>Boodschap voor de leerkracht: ouders informeren</vt:lpstr>
      <vt:lpstr>PowerPoint-presentatie</vt:lpstr>
      <vt:lpstr>PowerPoint-presentatie</vt:lpstr>
      <vt:lpstr>Hoe kan ik inloggen?</vt:lpstr>
      <vt:lpstr>Hoe kan ik inloggen?</vt:lpstr>
      <vt:lpstr>Hoe kan ik inloggen?</vt:lpstr>
      <vt:lpstr>Het platform van Lernova</vt:lpstr>
      <vt:lpstr>Het platform van Lernova</vt:lpstr>
      <vt:lpstr>Het platform van Lernova</vt:lpstr>
      <vt:lpstr>Het platform van Lernova</vt:lpstr>
      <vt:lpstr>Uw kind opvolgen  en ondersteunen</vt:lpstr>
      <vt:lpstr>Goed om te weten</vt:lpstr>
      <vt:lpstr>Enkele handige tips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Marlies Scheveneels</dc:creator>
  <cp:lastModifiedBy>Mattias Van Boven</cp:lastModifiedBy>
  <cp:revision>5</cp:revision>
  <dcterms:created xsi:type="dcterms:W3CDTF">2023-08-03T08:19:20Z</dcterms:created>
  <dcterms:modified xsi:type="dcterms:W3CDTF">2024-07-23T13:18:34Z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0x010100CD617964B558E14E80DC8F696D2DA186</vt:lpwstr>
  </property>
  <property fmtid="{D5CDD505-2E9C-101B-9397-08002B2CF9AE}" pid="3" name="MediaServiceImageTags">
    <vt:lpwstr/>
  </property>
</Properties>
</file>